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1" r:id="rId3"/>
    <p:sldId id="257" r:id="rId4"/>
    <p:sldId id="259" r:id="rId5"/>
    <p:sldId id="263" r:id="rId6"/>
    <p:sldId id="264" r:id="rId7"/>
    <p:sldId id="265" r:id="rId8"/>
    <p:sldId id="308" r:id="rId9"/>
    <p:sldId id="309" r:id="rId10"/>
    <p:sldId id="310" r:id="rId11"/>
    <p:sldId id="311" r:id="rId12"/>
    <p:sldId id="312" r:id="rId13"/>
    <p:sldId id="277" r:id="rId14"/>
    <p:sldId id="278" r:id="rId15"/>
    <p:sldId id="284" r:id="rId16"/>
    <p:sldId id="285" r:id="rId17"/>
    <p:sldId id="292" r:id="rId18"/>
    <p:sldId id="314" r:id="rId19"/>
    <p:sldId id="315" r:id="rId20"/>
    <p:sldId id="316" r:id="rId21"/>
    <p:sldId id="317" r:id="rId22"/>
    <p:sldId id="318" r:id="rId23"/>
    <p:sldId id="319" r:id="rId24"/>
    <p:sldId id="322" r:id="rId25"/>
    <p:sldId id="32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7499F-C13F-4248-A5B7-2D681DDD3C9C}">
          <p14:sldIdLst>
            <p14:sldId id="256"/>
          </p14:sldIdLst>
        </p14:section>
        <p14:section name="Introduction" id="{4E5E2CE0-9CC3-4576-A457-27ACBBAFDC93}">
          <p14:sldIdLst>
            <p14:sldId id="321"/>
            <p14:sldId id="257"/>
          </p14:sldIdLst>
        </p14:section>
        <p14:section name="Fibrous Joints" id="{E2422F73-D240-47BD-B282-9B49AFBD8A1F}">
          <p14:sldIdLst>
            <p14:sldId id="259"/>
          </p14:sldIdLst>
        </p14:section>
        <p14:section name="Cartilaginous Joints" id="{0D21CFDF-BAE7-4A96-AB8E-32FCB54A9D0F}">
          <p14:sldIdLst>
            <p14:sldId id="263"/>
            <p14:sldId id="264"/>
          </p14:sldIdLst>
        </p14:section>
        <p14:section name="Synovial Joints" id="{67A26A72-20FD-40BE-92EA-5656B8C970B2}">
          <p14:sldIdLst>
            <p14:sldId id="265"/>
            <p14:sldId id="308"/>
            <p14:sldId id="309"/>
            <p14:sldId id="310"/>
            <p14:sldId id="311"/>
            <p14:sldId id="312"/>
          </p14:sldIdLst>
        </p14:section>
        <p14:section name="Types of Movement at Synovial Joints" id="{3AFA8A3E-A408-45F0-ADBF-772B910EA55F}">
          <p14:sldIdLst>
            <p14:sldId id="277"/>
            <p14:sldId id="278"/>
            <p14:sldId id="284"/>
            <p14:sldId id="285"/>
          </p14:sldIdLst>
        </p14:section>
        <p14:section name="Types of Synovial Joints" id="{2B56EE23-2E58-494D-A7F4-3EF8D8E7974C}">
          <p14:sldIdLst>
            <p14:sldId id="292"/>
            <p14:sldId id="314"/>
          </p14:sldIdLst>
        </p14:section>
        <p14:section name="Selected Joints" id="{92404128-E09B-49EE-8AD1-FE184AD1DDF9}">
          <p14:sldIdLst>
            <p14:sldId id="315"/>
            <p14:sldId id="316"/>
            <p14:sldId id="317"/>
            <p14:sldId id="318"/>
            <p14:sldId id="319"/>
            <p14:sldId id="322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FCE"/>
    <a:srgbClr val="718FC1"/>
    <a:srgbClr val="FFFFFF"/>
    <a:srgbClr val="A4AEB7"/>
    <a:srgbClr val="A971AF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5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1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6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4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3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6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88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7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A79CF-EBAD-4E4B-B5EC-6072B05328B9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67FB-BCD6-412B-A17F-A8786FC6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8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wiley.com/wpng/api/v1/content/resource/c50f157a-b276-40f3-8a5f-ade1fc9c7bae" TargetMode="External"/><Relationship Id="rId2" Type="http://schemas.openxmlformats.org/officeDocument/2006/relationships/hyperlink" Target="https://www.youtube.com/watch?v=DLxYDoN634c&amp;t=14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ucation.wiley.com/wpng/api/v1/content/resource/3c5f2df2-5e60-4c2a-aaf4-e35f910109f6" TargetMode="External"/><Relationship Id="rId4" Type="http://schemas.openxmlformats.org/officeDocument/2006/relationships/hyperlink" Target="https://education.wiley.com/wpng/api/v1/content/resource/8faa0ace-1f36-43d7-92f6-1683c9e266d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ne Marrow Edema in the Knee: Causes, Symptoms, Treatment">
            <a:extLst>
              <a:ext uri="{FF2B5EF4-FFF2-40B4-BE49-F238E27FC236}">
                <a16:creationId xmlns:a16="http://schemas.microsoft.com/office/drawing/2014/main" id="{13CEFFF9-0897-4795-A461-652B1467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620"/>
            <a:ext cx="9144000" cy="533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EF5AD-65AC-4445-99D6-1652DF322C83}"/>
              </a:ext>
            </a:extLst>
          </p:cNvPr>
          <p:cNvSpPr txBox="1"/>
          <p:nvPr/>
        </p:nvSpPr>
        <p:spPr>
          <a:xfrm>
            <a:off x="5067300" y="6129156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gency FB" panose="020B0503020202020204" pitchFamily="34" charset="0"/>
              </a:rPr>
              <a:t>Dr. Paige Morgan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Laramie County Community College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E539C-077E-4F2E-8848-866C1E770DE3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Chapter 9: Articulations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9C5BB-6CAE-4820-9D4B-78C587B120BF}"/>
              </a:ext>
            </a:extLst>
          </p:cNvPr>
          <p:cNvSpPr txBox="1"/>
          <p:nvPr/>
        </p:nvSpPr>
        <p:spPr>
          <a:xfrm>
            <a:off x="0" y="6079852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image: MRI of the tibiofemoral (knee) joint </a:t>
            </a:r>
          </a:p>
        </p:txBody>
      </p:sp>
    </p:spTree>
    <p:extLst>
      <p:ext uri="{BB962C8B-B14F-4D97-AF65-F5344CB8AC3E}">
        <p14:creationId xmlns:p14="http://schemas.microsoft.com/office/powerpoint/2010/main" val="52895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B9600-A2A1-4592-B029-87ADAA22535C}"/>
              </a:ext>
            </a:extLst>
          </p:cNvPr>
          <p:cNvSpPr txBox="1"/>
          <p:nvPr/>
        </p:nvSpPr>
        <p:spPr>
          <a:xfrm>
            <a:off x="8401360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28B62-D2DD-41E3-AC5C-7ABED62EF351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784B1C-DEF7-4698-8028-A2FFDABC25C3}"/>
              </a:ext>
            </a:extLst>
          </p:cNvPr>
          <p:cNvSpPr/>
          <p:nvPr/>
        </p:nvSpPr>
        <p:spPr>
          <a:xfrm>
            <a:off x="470514" y="1022116"/>
            <a:ext cx="8353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Agency FB" panose="020B0503020202020204" pitchFamily="34" charset="0"/>
              </a:rPr>
              <a:t>helps deepen the joint socket and increase the area of contact between articulating surfaces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 ex. </a:t>
            </a:r>
            <a:r>
              <a:rPr lang="en-US" dirty="0">
                <a:latin typeface="Agency FB" panose="020B0503020202020204" pitchFamily="34" charset="0"/>
              </a:rPr>
              <a:t>prominent in the ball-and-socket joints of the shoulder and hip</a:t>
            </a:r>
          </a:p>
          <a:p>
            <a:endParaRPr lang="en-US" dirty="0"/>
          </a:p>
        </p:txBody>
      </p:sp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2AF2D3AE-595E-4824-97AC-2CD43B1C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23" y="2553606"/>
            <a:ext cx="35147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C04F8-29EF-46E0-85B6-424A3899DAAA}"/>
              </a:ext>
            </a:extLst>
          </p:cNvPr>
          <p:cNvSpPr txBox="1"/>
          <p:nvPr/>
        </p:nvSpPr>
        <p:spPr>
          <a:xfrm>
            <a:off x="133773" y="645790"/>
            <a:ext cx="869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[3] labrum:</a:t>
            </a:r>
            <a:r>
              <a:rPr lang="en-US" sz="2000" dirty="0">
                <a:latin typeface="Agency FB" panose="020B0503020202020204" pitchFamily="34" charset="0"/>
              </a:rPr>
              <a:t> fibrocartilaginous lip that extends from the edge of the joint socket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CA568-0B6C-4EAB-B2DD-38C9E1D00F81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Synovial Joints – Accessory Structures </a:t>
            </a:r>
          </a:p>
        </p:txBody>
      </p:sp>
      <p:pic>
        <p:nvPicPr>
          <p:cNvPr id="9220" name="Picture 4" descr="Posterior Labral tears and SLAP tears - Adam Watson Orthopaedic Surgeon">
            <a:extLst>
              <a:ext uri="{FF2B5EF4-FFF2-40B4-BE49-F238E27FC236}">
                <a16:creationId xmlns:a16="http://schemas.microsoft.com/office/drawing/2014/main" id="{363F39B1-F997-43A6-B702-AF3786899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" y="2347571"/>
            <a:ext cx="4865824" cy="25649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FD5F8D-4468-49D0-BF8B-972C9D6AC451}"/>
              </a:ext>
            </a:extLst>
          </p:cNvPr>
          <p:cNvSpPr txBox="1"/>
          <p:nvPr/>
        </p:nvSpPr>
        <p:spPr>
          <a:xfrm>
            <a:off x="81175" y="4946726"/>
            <a:ext cx="6410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MRI w/ contrast, shoulder, coronal/frontal view </a:t>
            </a:r>
            <a:br>
              <a:rPr lang="en-US" sz="1400" dirty="0"/>
            </a:br>
            <a:r>
              <a:rPr lang="en-US" sz="1400" dirty="0"/>
              <a:t>SLAP = superior labrum, anterior and posterior</a:t>
            </a:r>
            <a:br>
              <a:rPr lang="en-US" sz="1400" dirty="0"/>
            </a:br>
            <a:r>
              <a:rPr lang="en-US" sz="1400" dirty="0"/>
              <a:t>right: SLAP tear </a:t>
            </a:r>
          </a:p>
        </p:txBody>
      </p:sp>
    </p:spTree>
    <p:extLst>
      <p:ext uri="{BB962C8B-B14F-4D97-AF65-F5344CB8AC3E}">
        <p14:creationId xmlns:p14="http://schemas.microsoft.com/office/powerpoint/2010/main" val="22785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B9600-A2A1-4592-B029-87ADAA22535C}"/>
              </a:ext>
            </a:extLst>
          </p:cNvPr>
          <p:cNvSpPr txBox="1"/>
          <p:nvPr/>
        </p:nvSpPr>
        <p:spPr>
          <a:xfrm>
            <a:off x="8382156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28B62-D2DD-41E3-AC5C-7ABED62EF351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CA6E8D-7DAA-45BB-9716-BAA0ABD21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17" y="2028653"/>
            <a:ext cx="4120033" cy="3363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ADCC0-3507-4DE5-AE2A-32C677D905AD}"/>
              </a:ext>
            </a:extLst>
          </p:cNvPr>
          <p:cNvSpPr txBox="1"/>
          <p:nvPr/>
        </p:nvSpPr>
        <p:spPr>
          <a:xfrm>
            <a:off x="133773" y="645790"/>
            <a:ext cx="869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[4] bursae:</a:t>
            </a:r>
            <a:r>
              <a:rPr lang="en-US" sz="2000" dirty="0">
                <a:latin typeface="Agency FB" panose="020B0503020202020204" pitchFamily="34" charset="0"/>
              </a:rPr>
              <a:t> fluid filled sacs (similar but different from synovial fluid) that cushion movement at the joint, reducing friction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68ADA-262F-455B-8CCF-6675CCD1B332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Synovial Joints – Accessory Structures </a:t>
            </a:r>
          </a:p>
        </p:txBody>
      </p:sp>
      <p:pic>
        <p:nvPicPr>
          <p:cNvPr id="10242" name="Picture 2" descr="Imaging of the bursae. - Abstract - Europe PMC">
            <a:extLst>
              <a:ext uri="{FF2B5EF4-FFF2-40B4-BE49-F238E27FC236}">
                <a16:creationId xmlns:a16="http://schemas.microsoft.com/office/drawing/2014/main" id="{47760910-A291-4866-A9A1-A06B3928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370" y="1762189"/>
            <a:ext cx="3222234" cy="36579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C5F92A-AB7E-4D9C-8373-5E1414C41B36}"/>
              </a:ext>
            </a:extLst>
          </p:cNvPr>
          <p:cNvSpPr txBox="1"/>
          <p:nvPr/>
        </p:nvSpPr>
        <p:spPr>
          <a:xfrm>
            <a:off x="656460" y="5443151"/>
            <a:ext cx="641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MRI, knee, sagittal view</a:t>
            </a:r>
            <a:br>
              <a:rPr lang="en-US" sz="1400" dirty="0"/>
            </a:br>
            <a:r>
              <a:rPr lang="en-US" sz="1400" dirty="0"/>
              <a:t>arrow: suprapatellar bursa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30BE6-A21C-439C-83CA-A149E69D90A7}"/>
              </a:ext>
            </a:extLst>
          </p:cNvPr>
          <p:cNvSpPr/>
          <p:nvPr/>
        </p:nvSpPr>
        <p:spPr>
          <a:xfrm>
            <a:off x="6592545" y="2500502"/>
            <a:ext cx="474239" cy="92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0091F0-6378-482C-BC1B-968A4569F2F1}"/>
              </a:ext>
            </a:extLst>
          </p:cNvPr>
          <p:cNvSpPr/>
          <p:nvPr/>
        </p:nvSpPr>
        <p:spPr>
          <a:xfrm>
            <a:off x="6920558" y="3655798"/>
            <a:ext cx="376476" cy="5528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5CC350-04D3-4DB4-812E-502A5DD912E9}"/>
              </a:ext>
            </a:extLst>
          </p:cNvPr>
          <p:cNvSpPr/>
          <p:nvPr/>
        </p:nvSpPr>
        <p:spPr>
          <a:xfrm>
            <a:off x="6641426" y="4259868"/>
            <a:ext cx="376476" cy="475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4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B9600-A2A1-4592-B029-87ADAA22535C}"/>
              </a:ext>
            </a:extLst>
          </p:cNvPr>
          <p:cNvSpPr txBox="1"/>
          <p:nvPr/>
        </p:nvSpPr>
        <p:spPr>
          <a:xfrm>
            <a:off x="8403928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28B62-D2DD-41E3-AC5C-7ABED62EF351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943C42-749D-4D10-99EC-A659D87CC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4" y="2081590"/>
            <a:ext cx="6867542" cy="4483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BDF9F5-932A-439C-B570-23206D3B57BE}"/>
              </a:ext>
            </a:extLst>
          </p:cNvPr>
          <p:cNvSpPr txBox="1"/>
          <p:nvPr/>
        </p:nvSpPr>
        <p:spPr>
          <a:xfrm>
            <a:off x="133773" y="645790"/>
            <a:ext cx="8690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[5] tendon sheath:</a:t>
            </a:r>
            <a:r>
              <a:rPr lang="en-US" sz="2000" dirty="0">
                <a:latin typeface="Agency FB" panose="020B0503020202020204" pitchFamily="34" charset="0"/>
              </a:rPr>
              <a:t> tube-like bursae (another way to 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reduce friction </a:t>
            </a:r>
            <a:r>
              <a:rPr lang="en-US" sz="2000" dirty="0">
                <a:latin typeface="Agency FB" panose="020B0503020202020204" pitchFamily="34" charset="0"/>
              </a:rPr>
              <a:t>at the joint)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wrap around certain tendons that experience considerable friction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protects all sides of a tendon from friction where tendons pass through synovial cavities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      ex. tendon of the biceps brachii muscle at the shoulder joint 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132BB-F6E1-4260-9265-A5E5E415A956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Synovial Joints – Accessory Structures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F6BDE4-3B07-4DAE-9625-061F15459677}"/>
              </a:ext>
            </a:extLst>
          </p:cNvPr>
          <p:cNvCxnSpPr>
            <a:cxnSpLocks/>
          </p:cNvCxnSpPr>
          <p:nvPr/>
        </p:nvCxnSpPr>
        <p:spPr>
          <a:xfrm>
            <a:off x="2906703" y="4796058"/>
            <a:ext cx="6819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FBA111-0D2D-430E-8EEF-5F58303F781A}"/>
              </a:ext>
            </a:extLst>
          </p:cNvPr>
          <p:cNvCxnSpPr>
            <a:cxnSpLocks/>
          </p:cNvCxnSpPr>
          <p:nvPr/>
        </p:nvCxnSpPr>
        <p:spPr>
          <a:xfrm>
            <a:off x="2906703" y="4796058"/>
            <a:ext cx="939156" cy="1793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1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6A9B1E-88CB-4007-9B93-F8448FAE437A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54AB99-D1F2-46E4-B658-B57B49070186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3B099-E928-4D54-881D-307A5A2B5EF5}"/>
              </a:ext>
            </a:extLst>
          </p:cNvPr>
          <p:cNvSpPr txBox="1"/>
          <p:nvPr/>
        </p:nvSpPr>
        <p:spPr>
          <a:xfrm>
            <a:off x="133773" y="700560"/>
            <a:ext cx="841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gliding: </a:t>
            </a:r>
            <a:r>
              <a:rPr lang="en-US" sz="2000" dirty="0">
                <a:latin typeface="Agency FB" panose="020B0503020202020204" pitchFamily="34" charset="0"/>
              </a:rPr>
              <a:t>simple movement in which nearly flat bone surfaces move back-and-forth and from side-to-side with respect to one another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ex. intercarpal and intertarsal joints 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7A81C-E5D8-4A68-A685-C06C66D1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10" y="2075205"/>
            <a:ext cx="3370338" cy="426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97249-C744-460C-9E45-E6C8C9F2FA1D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Types of Movement @ Articulations – [1] Gliding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3E69-20BD-44E4-B898-BFCD5C5606C4}"/>
              </a:ext>
            </a:extLst>
          </p:cNvPr>
          <p:cNvSpPr/>
          <p:nvPr/>
        </p:nvSpPr>
        <p:spPr>
          <a:xfrm>
            <a:off x="2576285" y="2023998"/>
            <a:ext cx="3548743" cy="436866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6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786123-A740-4B67-849F-7D934C5FE1C8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AF39A2-2AB1-4620-95DE-0FF32DF8551D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A2D75-6B23-4C61-80F5-3F21721728A0}"/>
              </a:ext>
            </a:extLst>
          </p:cNvPr>
          <p:cNvSpPr txBox="1"/>
          <p:nvPr/>
        </p:nvSpPr>
        <p:spPr>
          <a:xfrm>
            <a:off x="133773" y="700560"/>
            <a:ext cx="84192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Agency FB" panose="020B0503020202020204" pitchFamily="34" charset="0"/>
              </a:rPr>
              <a:t>angular movement: </a:t>
            </a:r>
            <a:r>
              <a:rPr lang="en-US" sz="2000" dirty="0">
                <a:latin typeface="Agency FB" panose="020B0503020202020204" pitchFamily="34" charset="0"/>
              </a:rPr>
              <a:t>there is an increase or decrease in the angle between articulating bones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gency FB" panose="020B0503020202020204" pitchFamily="34" charset="0"/>
              </a:rPr>
              <a:t> [1] flexion </a:t>
            </a:r>
            <a:r>
              <a:rPr lang="en-US" dirty="0">
                <a:latin typeface="Agency FB" panose="020B0503020202020204" pitchFamily="34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decrease in the angle between articulating bones</a:t>
            </a:r>
            <a:r>
              <a:rPr lang="en-US" dirty="0">
                <a:solidFill>
                  <a:srgbClr val="C00000"/>
                </a:solidFill>
                <a:latin typeface="Agency FB" panose="020B0503020202020204" pitchFamily="34" charset="0"/>
              </a:rPr>
              <a:t>                   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gency FB" panose="020B0503020202020204" pitchFamily="34" charset="0"/>
              </a:rPr>
              <a:t> [2] extension </a:t>
            </a:r>
            <a:r>
              <a:rPr lang="en-US" dirty="0">
                <a:latin typeface="Agency FB" panose="020B0503020202020204" pitchFamily="34" charset="0"/>
              </a:rPr>
              <a:t>= increase in the angle between articulating bones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 [3] lateral flexion </a:t>
            </a:r>
            <a:r>
              <a:rPr lang="en-US" dirty="0">
                <a:latin typeface="Agency FB" panose="020B0503020202020204" pitchFamily="34" charset="0"/>
              </a:rPr>
              <a:t>= occurs along the frontal plane and involves the intervertebral joints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 [4] hyperextension </a:t>
            </a:r>
            <a:r>
              <a:rPr lang="en-US" dirty="0">
                <a:latin typeface="Agency FB" panose="020B0503020202020204" pitchFamily="34" charset="0"/>
              </a:rPr>
              <a:t>= continuation of extension beyond the anatomical position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accent5"/>
                </a:solidFill>
                <a:latin typeface="Agency FB" panose="020B0503020202020204" pitchFamily="34" charset="0"/>
              </a:rPr>
              <a:t> [5] abduction </a:t>
            </a:r>
            <a:r>
              <a:rPr lang="en-US" dirty="0">
                <a:latin typeface="Agency FB" panose="020B0503020202020204" pitchFamily="34" charset="0"/>
              </a:rPr>
              <a:t>= movement of a bone away from the midline </a:t>
            </a:r>
            <a:br>
              <a:rPr lang="en-US" dirty="0">
                <a:solidFill>
                  <a:schemeClr val="accent5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rgbClr val="7030A0"/>
                </a:solidFill>
                <a:latin typeface="Agency FB" panose="020B0503020202020204" pitchFamily="34" charset="0"/>
              </a:rPr>
              <a:t> [6] adduction </a:t>
            </a:r>
            <a:r>
              <a:rPr lang="en-US" dirty="0">
                <a:latin typeface="Agency FB" panose="020B0503020202020204" pitchFamily="34" charset="0"/>
              </a:rPr>
              <a:t>= movement of a bone toward the midline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solidFill>
                  <a:srgbClr val="C12FCE"/>
                </a:solidFill>
                <a:latin typeface="Agency FB" panose="020B0503020202020204" pitchFamily="34" charset="0"/>
              </a:rPr>
              <a:t> [7] circumduction </a:t>
            </a:r>
            <a:r>
              <a:rPr lang="en-US" dirty="0">
                <a:latin typeface="Agency FB" panose="020B0503020202020204" pitchFamily="34" charset="0"/>
              </a:rPr>
              <a:t>= movement of the distal end of a body part in a circle</a:t>
            </a:r>
            <a:br>
              <a:rPr lang="en-US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43E9D-1DC5-432B-8F2E-2F7670FF9DC4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Types of Movement @ Articulations – [2] Angular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F6EA1-1C5C-4240-A788-71925832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9" y="3809942"/>
            <a:ext cx="2273695" cy="15764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860B3A-2A0E-450F-BDD0-E22821413262}"/>
              </a:ext>
            </a:extLst>
          </p:cNvPr>
          <p:cNvSpPr/>
          <p:nvPr/>
        </p:nvSpPr>
        <p:spPr>
          <a:xfrm>
            <a:off x="266399" y="3749724"/>
            <a:ext cx="2474318" cy="164476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6815A-3FDD-48B3-9CAA-8682747D5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27" y="3457638"/>
            <a:ext cx="1558663" cy="2281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BC232-45F4-4FEC-8EA5-36E7C76B3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39" y="3499374"/>
            <a:ext cx="2127037" cy="19031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BC5859-2C41-418C-A44C-0980DD2D25B1}"/>
              </a:ext>
            </a:extLst>
          </p:cNvPr>
          <p:cNvSpPr/>
          <p:nvPr/>
        </p:nvSpPr>
        <p:spPr>
          <a:xfrm>
            <a:off x="233502" y="3716872"/>
            <a:ext cx="2539441" cy="171884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B8887-99ED-4A92-B35B-98E4517B1A19}"/>
              </a:ext>
            </a:extLst>
          </p:cNvPr>
          <p:cNvSpPr/>
          <p:nvPr/>
        </p:nvSpPr>
        <p:spPr>
          <a:xfrm>
            <a:off x="201276" y="3675643"/>
            <a:ext cx="2620005" cy="180036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A3892-151F-4DBB-9594-2C5A873ED3A6}"/>
              </a:ext>
            </a:extLst>
          </p:cNvPr>
          <p:cNvSpPr/>
          <p:nvPr/>
        </p:nvSpPr>
        <p:spPr>
          <a:xfrm>
            <a:off x="2985677" y="3398644"/>
            <a:ext cx="1679727" cy="2406380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674E3B-7829-4008-A0FB-E39A0FE873E5}"/>
              </a:ext>
            </a:extLst>
          </p:cNvPr>
          <p:cNvSpPr/>
          <p:nvPr/>
        </p:nvSpPr>
        <p:spPr>
          <a:xfrm>
            <a:off x="4837108" y="3398645"/>
            <a:ext cx="2127037" cy="240638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5B8377-5480-4812-BD6C-0E14AC074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409" y="3499374"/>
            <a:ext cx="1507304" cy="21645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689018-816F-435D-97EC-AD64D90161DD}"/>
              </a:ext>
            </a:extLst>
          </p:cNvPr>
          <p:cNvSpPr/>
          <p:nvPr/>
        </p:nvSpPr>
        <p:spPr>
          <a:xfrm>
            <a:off x="4794252" y="3352208"/>
            <a:ext cx="2218167" cy="250964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2F3EAA-D0DA-44AF-8824-2E64203EF508}"/>
              </a:ext>
            </a:extLst>
          </p:cNvPr>
          <p:cNvSpPr/>
          <p:nvPr/>
        </p:nvSpPr>
        <p:spPr>
          <a:xfrm>
            <a:off x="7146402" y="3352208"/>
            <a:ext cx="1704995" cy="2509641"/>
          </a:xfrm>
          <a:prstGeom prst="rect">
            <a:avLst/>
          </a:prstGeom>
          <a:noFill/>
          <a:ln w="25400">
            <a:solidFill>
              <a:srgbClr val="C12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1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9F4593-19AA-4DD7-A06A-A2D470F48F59}"/>
              </a:ext>
            </a:extLst>
          </p:cNvPr>
          <p:cNvSpPr txBox="1"/>
          <p:nvPr/>
        </p:nvSpPr>
        <p:spPr>
          <a:xfrm>
            <a:off x="133773" y="700560"/>
            <a:ext cx="8419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rotation: </a:t>
            </a:r>
            <a:r>
              <a:rPr lang="en-US" sz="2000" dirty="0">
                <a:latin typeface="Agency FB" panose="020B0503020202020204" pitchFamily="34" charset="0"/>
              </a:rPr>
              <a:t>when a bone revolves around its own longitudinal axis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ex. turning the head from side to side at the </a:t>
            </a:r>
            <a:r>
              <a:rPr lang="en-US" sz="2000" dirty="0" err="1">
                <a:latin typeface="Agency FB" panose="020B0503020202020204" pitchFamily="34" charset="0"/>
              </a:rPr>
              <a:t>atlanto</a:t>
            </a:r>
            <a:r>
              <a:rPr lang="en-US" sz="2000" dirty="0">
                <a:latin typeface="Agency FB" panose="020B0503020202020204" pitchFamily="34" charset="0"/>
              </a:rPr>
              <a:t>-axial joint (between axis and atlas, C1/C2)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ex. turning the trunk from side-to-side at the intervertebral joints while keep the hips and lower limbs in anatomical position </a:t>
            </a:r>
            <a:br>
              <a:rPr lang="en-US" sz="2000" dirty="0">
                <a:latin typeface="Agency FB" panose="020B0503020202020204" pitchFamily="34" charset="0"/>
              </a:rPr>
            </a:b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6B095-64C0-4F8A-BA66-8BA4A43BC8DA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A3CB2F-EA81-4F19-AF06-A11072923115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70BBB-0D49-4376-8EEA-7816D1DF7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4" y="2331776"/>
            <a:ext cx="8559848" cy="310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7AAE6D-6B80-462A-B1C7-80473009B343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Types of Movement @ Articulations – [3] Rotation </a:t>
            </a:r>
          </a:p>
        </p:txBody>
      </p:sp>
    </p:spTree>
    <p:extLst>
      <p:ext uri="{BB962C8B-B14F-4D97-AF65-F5344CB8AC3E}">
        <p14:creationId xmlns:p14="http://schemas.microsoft.com/office/powerpoint/2010/main" val="203252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B6618F-AC88-40D7-A0B9-43958E651848}"/>
              </a:ext>
            </a:extLst>
          </p:cNvPr>
          <p:cNvSpPr txBox="1"/>
          <p:nvPr/>
        </p:nvSpPr>
        <p:spPr>
          <a:xfrm>
            <a:off x="133773" y="1136411"/>
            <a:ext cx="1876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Agency FB" panose="020B0503020202020204" pitchFamily="34" charset="0"/>
              </a:rPr>
              <a:t>elevation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Agency FB" panose="020B0503020202020204" pitchFamily="34" charset="0"/>
              </a:rPr>
              <a:t>depression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gency FB" panose="020B0503020202020204" pitchFamily="34" charset="0"/>
              </a:rPr>
              <a:t>protraction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gency FB" panose="020B0503020202020204" pitchFamily="34" charset="0"/>
              </a:rPr>
              <a:t>retraction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inversion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eversion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  <a:t>dorsiflexion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  <a:t>plantar flexion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supination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pronation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gency FB" panose="020B0503020202020204" pitchFamily="34" charset="0"/>
              </a:rPr>
              <a:t>opposition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D58EC-1B73-4776-BDFD-906743B5CB48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Types of Movement @ Articulations – [4] Special Movements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23831-58AF-4555-B8BC-524695261D4A}"/>
              </a:ext>
            </a:extLst>
          </p:cNvPr>
          <p:cNvSpPr txBox="1"/>
          <p:nvPr/>
        </p:nvSpPr>
        <p:spPr>
          <a:xfrm>
            <a:off x="133773" y="700560"/>
            <a:ext cx="8419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special movements: </a:t>
            </a:r>
            <a:r>
              <a:rPr lang="en-US" sz="2000" dirty="0">
                <a:latin typeface="Agency FB" panose="020B0503020202020204" pitchFamily="34" charset="0"/>
              </a:rPr>
              <a:t>occur only at certain joints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B47FBC-3ACD-493F-8CA3-C36DFCBD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94" y="1281594"/>
            <a:ext cx="2993770" cy="1642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06B9DE-F2CF-4388-B742-BDB98CD0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68" y="1366594"/>
            <a:ext cx="3124380" cy="15421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5CD202-8E16-446A-8F78-E2FFEFB7EF87}"/>
              </a:ext>
            </a:extLst>
          </p:cNvPr>
          <p:cNvSpPr/>
          <p:nvPr/>
        </p:nvSpPr>
        <p:spPr>
          <a:xfrm>
            <a:off x="2110745" y="1243317"/>
            <a:ext cx="3290874" cy="171884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65CB32-54F3-45FB-AE34-34057B085215}"/>
              </a:ext>
            </a:extLst>
          </p:cNvPr>
          <p:cNvSpPr/>
          <p:nvPr/>
        </p:nvSpPr>
        <p:spPr>
          <a:xfrm>
            <a:off x="5520062" y="1243316"/>
            <a:ext cx="3290874" cy="171884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B92E48-8F18-4CF3-96F0-F8AEB486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37" y="3179193"/>
            <a:ext cx="2493079" cy="14691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BA7C7A-58D9-4457-B532-08AB9442BC14}"/>
              </a:ext>
            </a:extLst>
          </p:cNvPr>
          <p:cNvSpPr/>
          <p:nvPr/>
        </p:nvSpPr>
        <p:spPr>
          <a:xfrm>
            <a:off x="2110745" y="3055523"/>
            <a:ext cx="3290874" cy="1718849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70D9AF-7D8A-4759-A774-8AFBFD37C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3" y="3080589"/>
            <a:ext cx="1848515" cy="16358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D37393-BD31-4228-97FF-C09C9195DA42}"/>
              </a:ext>
            </a:extLst>
          </p:cNvPr>
          <p:cNvSpPr/>
          <p:nvPr/>
        </p:nvSpPr>
        <p:spPr>
          <a:xfrm>
            <a:off x="5540421" y="3054336"/>
            <a:ext cx="3290874" cy="171884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B4B2C3-8EF6-4C2C-9D36-61BAB0B6A21D}"/>
              </a:ext>
            </a:extLst>
          </p:cNvPr>
          <p:cNvSpPr/>
          <p:nvPr/>
        </p:nvSpPr>
        <p:spPr>
          <a:xfrm>
            <a:off x="2110745" y="4866630"/>
            <a:ext cx="3290874" cy="171884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DC2D38-BEFC-4856-9640-0218CE1DF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66" y="4957261"/>
            <a:ext cx="1309944" cy="14902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686F4C9-C0B6-4694-B4B5-2A4408888CF7}"/>
              </a:ext>
            </a:extLst>
          </p:cNvPr>
          <p:cNvSpPr/>
          <p:nvPr/>
        </p:nvSpPr>
        <p:spPr>
          <a:xfrm>
            <a:off x="5540421" y="4865356"/>
            <a:ext cx="3290874" cy="171884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76FBFF-760F-417C-ACDF-B68DBA877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69" y="4951868"/>
            <a:ext cx="1310859" cy="15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18" grpId="0" animBg="1"/>
      <p:bldP spid="20" grpId="0" animBg="1"/>
      <p:bldP spid="21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E15145-F6FA-4127-A3CB-39474253A44E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56DF37-19D1-471F-9CCC-9FB010A53B5B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1216A-EC76-41E1-BAD5-D4DA36594DC2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Types of Articulations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9AC4E-A6FF-4E41-9A64-6F1818B755C8}"/>
              </a:ext>
            </a:extLst>
          </p:cNvPr>
          <p:cNvSpPr txBox="1"/>
          <p:nvPr/>
        </p:nvSpPr>
        <p:spPr>
          <a:xfrm>
            <a:off x="170096" y="1230627"/>
            <a:ext cx="2907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gency FB" panose="020B0503020202020204" pitchFamily="34" charset="0"/>
              </a:rPr>
              <a:t>plane joint: </a:t>
            </a:r>
            <a:r>
              <a:rPr lang="en-US" dirty="0">
                <a:latin typeface="Agency FB" panose="020B0503020202020204" pitchFamily="34" charset="0"/>
              </a:rPr>
              <a:t>the articulating surfaces of bones are flat or slightly curved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primarily permit back-and-forth and side-to-side motion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navicular and 1</a:t>
            </a:r>
            <a:r>
              <a:rPr lang="en-US" baseline="30000" dirty="0">
                <a:latin typeface="Agency FB" panose="020B0503020202020204" pitchFamily="34" charset="0"/>
              </a:rPr>
              <a:t>st</a:t>
            </a:r>
            <a:r>
              <a:rPr lang="en-US" dirty="0">
                <a:latin typeface="Agency FB" panose="020B0503020202020204" pitchFamily="34" charset="0"/>
              </a:rPr>
              <a:t> cuneiform</a:t>
            </a:r>
            <a:br>
              <a:rPr lang="en-US" dirty="0"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7F1663-9A46-41BB-BC36-4978D83C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" y="2885571"/>
            <a:ext cx="2907611" cy="2457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5DE667-FC06-4854-8B98-DC5BBEFBE322}"/>
              </a:ext>
            </a:extLst>
          </p:cNvPr>
          <p:cNvSpPr txBox="1"/>
          <p:nvPr/>
        </p:nvSpPr>
        <p:spPr>
          <a:xfrm>
            <a:off x="3161669" y="1230627"/>
            <a:ext cx="2974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gency FB" panose="020B0503020202020204" pitchFamily="34" charset="0"/>
              </a:rPr>
              <a:t>hinge joint:</a:t>
            </a:r>
            <a:r>
              <a:rPr lang="en-US" b="1" dirty="0">
                <a:solidFill>
                  <a:srgbClr val="C00000"/>
                </a:solidFill>
                <a:latin typeface="Agency FB" panose="020B0503020202020204" pitchFamily="34" charset="0"/>
              </a:rPr>
              <a:t> </a:t>
            </a:r>
            <a:r>
              <a:rPr lang="en-US" dirty="0">
                <a:latin typeface="Agency FB" panose="020B0503020202020204" pitchFamily="34" charset="0"/>
              </a:rPr>
              <a:t>the convex surface of one bone fits into the concave surface of another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produce an angular, opening-and-closing motion like that of a hinged door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elbow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509F4-B292-49E6-99D0-9CBB771D1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91" y="3665023"/>
            <a:ext cx="2742735" cy="1557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644A83-F222-47F3-B2DD-150CB5AA2289}"/>
              </a:ext>
            </a:extLst>
          </p:cNvPr>
          <p:cNvSpPr txBox="1"/>
          <p:nvPr/>
        </p:nvSpPr>
        <p:spPr>
          <a:xfrm>
            <a:off x="6207867" y="1229194"/>
            <a:ext cx="2849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pivot joint: </a:t>
            </a:r>
            <a:r>
              <a:rPr lang="en-US" dirty="0">
                <a:latin typeface="Agency FB" panose="020B0503020202020204" pitchFamily="34" charset="0"/>
              </a:rPr>
              <a:t>the rounded or pointed surface of one bone articulates with a ring formed partly by another bone and partly by a ligament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ulna and radius </a:t>
            </a:r>
            <a:br>
              <a:rPr lang="en-US" dirty="0"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83647-8CAC-4CD5-8663-41E594B30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6" y="3386908"/>
            <a:ext cx="2500396" cy="19564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6D270-05A6-464B-8D04-62A816FC9E5F}"/>
              </a:ext>
            </a:extLst>
          </p:cNvPr>
          <p:cNvSpPr/>
          <p:nvPr/>
        </p:nvSpPr>
        <p:spPr>
          <a:xfrm>
            <a:off x="86134" y="1208308"/>
            <a:ext cx="2987726" cy="453848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A2F0B-5B62-4C9B-B20A-4F74EABC3D75}"/>
              </a:ext>
            </a:extLst>
          </p:cNvPr>
          <p:cNvSpPr/>
          <p:nvPr/>
        </p:nvSpPr>
        <p:spPr>
          <a:xfrm>
            <a:off x="3148924" y="1208308"/>
            <a:ext cx="2987726" cy="453848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B331C0-D997-464E-8265-BA429632252A}"/>
              </a:ext>
            </a:extLst>
          </p:cNvPr>
          <p:cNvSpPr/>
          <p:nvPr/>
        </p:nvSpPr>
        <p:spPr>
          <a:xfrm>
            <a:off x="6207867" y="1208307"/>
            <a:ext cx="2766037" cy="4538481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7E3C5-E62A-44B4-9227-A55855FDDF63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E58137-AA3A-46C7-B983-A094D81901BD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50B38-A893-43E2-886E-702D7B99CDC1}"/>
              </a:ext>
            </a:extLst>
          </p:cNvPr>
          <p:cNvSpPr txBox="1"/>
          <p:nvPr/>
        </p:nvSpPr>
        <p:spPr>
          <a:xfrm>
            <a:off x="160978" y="1249850"/>
            <a:ext cx="2756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gency FB" panose="020B0503020202020204" pitchFamily="34" charset="0"/>
              </a:rPr>
              <a:t>condyloid joints: </a:t>
            </a:r>
            <a:r>
              <a:rPr lang="en-US" dirty="0">
                <a:latin typeface="Agency FB" panose="020B0503020202020204" pitchFamily="34" charset="0"/>
              </a:rPr>
              <a:t>the convex oval-shaped projection of one bone fits into the oval-shaped depression of another bone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radius and scaphoid/lunate </a:t>
            </a:r>
            <a:br>
              <a:rPr lang="en-US" dirty="0"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E1106-D57B-48C5-B16A-F98284C1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9" y="2945910"/>
            <a:ext cx="2669361" cy="2173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C61777-9FCA-4F80-B3BA-3AB18FA05E32}"/>
              </a:ext>
            </a:extLst>
          </p:cNvPr>
          <p:cNvSpPr txBox="1"/>
          <p:nvPr/>
        </p:nvSpPr>
        <p:spPr>
          <a:xfrm>
            <a:off x="3176234" y="1250043"/>
            <a:ext cx="3056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Agency FB" panose="020B0503020202020204" pitchFamily="34" charset="0"/>
              </a:rPr>
              <a:t>saddle joint: </a:t>
            </a:r>
            <a:r>
              <a:rPr lang="en-US" dirty="0">
                <a:latin typeface="Agency FB" panose="020B0503020202020204" pitchFamily="34" charset="0"/>
              </a:rPr>
              <a:t>the articular surface of one bone is saddle-shaped and the articular surface of the other bone fits into the saddle as a sitting rider would sit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trapezium and metacarpal 1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C3DDA-4863-4D02-8FAF-AD6699189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25" y="3105041"/>
            <a:ext cx="2429888" cy="1958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06DE85-CA38-4DAE-BF3A-1FB521972B73}"/>
              </a:ext>
            </a:extLst>
          </p:cNvPr>
          <p:cNvSpPr txBox="1"/>
          <p:nvPr/>
        </p:nvSpPr>
        <p:spPr>
          <a:xfrm>
            <a:off x="6233123" y="1255762"/>
            <a:ext cx="2614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gency FB" panose="020B0503020202020204" pitchFamily="34" charset="0"/>
              </a:rPr>
              <a:t>ball-and-socket joints: </a:t>
            </a:r>
            <a:r>
              <a:rPr lang="en-US" dirty="0">
                <a:latin typeface="Agency FB" panose="020B0503020202020204" pitchFamily="34" charset="0"/>
              </a:rPr>
              <a:t>consists of the ball-like surface of one bone fitting into a cup-like depression of another bone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hip and femur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236823-D3FF-4491-AB78-8534BA5BC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3" y="2938783"/>
            <a:ext cx="2669361" cy="218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A09539-FC4E-4C72-9E7A-644C494BEC2B}"/>
              </a:ext>
            </a:extLst>
          </p:cNvPr>
          <p:cNvSpPr/>
          <p:nvPr/>
        </p:nvSpPr>
        <p:spPr>
          <a:xfrm>
            <a:off x="86134" y="1208308"/>
            <a:ext cx="2987726" cy="45384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14BD1-2ADF-43E4-825E-74B7EA374290}"/>
              </a:ext>
            </a:extLst>
          </p:cNvPr>
          <p:cNvSpPr/>
          <p:nvPr/>
        </p:nvSpPr>
        <p:spPr>
          <a:xfrm>
            <a:off x="3148924" y="1208308"/>
            <a:ext cx="2987726" cy="453848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054F4-7B3F-4243-AD05-842782136853}"/>
              </a:ext>
            </a:extLst>
          </p:cNvPr>
          <p:cNvSpPr/>
          <p:nvPr/>
        </p:nvSpPr>
        <p:spPr>
          <a:xfrm>
            <a:off x="6207867" y="1208307"/>
            <a:ext cx="2766037" cy="453848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5F0E4-1210-4191-8CB8-F8A03C3352DF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Types of Articulations </a:t>
            </a:r>
          </a:p>
        </p:txBody>
      </p:sp>
    </p:spTree>
    <p:extLst>
      <p:ext uri="{BB962C8B-B14F-4D97-AF65-F5344CB8AC3E}">
        <p14:creationId xmlns:p14="http://schemas.microsoft.com/office/powerpoint/2010/main" val="424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CB020A-9737-4A31-8567-C1F4B6FD09F4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19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9752AF-3EF1-4573-B479-B502F612B95B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7814F-FEE3-4089-A24A-CEEE0F93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1" y="1368212"/>
            <a:ext cx="4322023" cy="3430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5F423-345F-493D-92C8-28A0FCDB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23" y="1571413"/>
            <a:ext cx="4294899" cy="2957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ABF9B-18A2-4E2E-B461-C2F9A21024F7}"/>
              </a:ext>
            </a:extLst>
          </p:cNvPr>
          <p:cNvSpPr txBox="1"/>
          <p:nvPr/>
        </p:nvSpPr>
        <p:spPr>
          <a:xfrm>
            <a:off x="121921" y="4974729"/>
            <a:ext cx="84192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TMJ:</a:t>
            </a:r>
            <a:r>
              <a:rPr lang="en-US" sz="2000" dirty="0">
                <a:latin typeface="Agency FB" panose="020B0503020202020204" pitchFamily="34" charset="0"/>
              </a:rPr>
              <a:t> a combined hinge and plane joint formed by mandible and temporal bones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it is the only freely movable joint between skull bones (with the exception of ossicles of the inner ear)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allows for depression and elevation of the jaw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allows for protraction and retraction of the jaw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5FB8F-1E85-441B-B8FF-0A104B60E556}"/>
              </a:ext>
            </a:extLst>
          </p:cNvPr>
          <p:cNvSpPr/>
          <p:nvPr/>
        </p:nvSpPr>
        <p:spPr>
          <a:xfrm>
            <a:off x="94829" y="2993813"/>
            <a:ext cx="1022772" cy="35898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93500C-188F-47C9-8DA1-83EE1D10D51B}"/>
              </a:ext>
            </a:extLst>
          </p:cNvPr>
          <p:cNvSpPr/>
          <p:nvPr/>
        </p:nvSpPr>
        <p:spPr>
          <a:xfrm>
            <a:off x="94828" y="3454881"/>
            <a:ext cx="1124371" cy="35898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A812AC-445A-4720-979F-83B53ABD1836}"/>
              </a:ext>
            </a:extLst>
          </p:cNvPr>
          <p:cNvSpPr/>
          <p:nvPr/>
        </p:nvSpPr>
        <p:spPr>
          <a:xfrm>
            <a:off x="94829" y="2252373"/>
            <a:ext cx="636692" cy="30794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44E9D1-A111-4444-957F-9A78DE635993}"/>
              </a:ext>
            </a:extLst>
          </p:cNvPr>
          <p:cNvSpPr/>
          <p:nvPr/>
        </p:nvSpPr>
        <p:spPr>
          <a:xfrm>
            <a:off x="94828" y="2618738"/>
            <a:ext cx="636692" cy="30794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1CD506-7863-4F21-BA40-BD055D258393}"/>
              </a:ext>
            </a:extLst>
          </p:cNvPr>
          <p:cNvSpPr/>
          <p:nvPr/>
        </p:nvSpPr>
        <p:spPr>
          <a:xfrm>
            <a:off x="4667223" y="3311306"/>
            <a:ext cx="1313630" cy="30794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CFB31-82E9-4C6E-B809-3B7DCF777BEC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Selected Joints – TMJ </a:t>
            </a:r>
          </a:p>
        </p:txBody>
      </p:sp>
    </p:spTree>
    <p:extLst>
      <p:ext uri="{BB962C8B-B14F-4D97-AF65-F5344CB8AC3E}">
        <p14:creationId xmlns:p14="http://schemas.microsoft.com/office/powerpoint/2010/main" val="227139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BE174-C605-4836-B4FC-284E4B608D90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Joint Nomenclature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F753B-A025-410E-A2F8-E491B0586A9C}"/>
              </a:ext>
            </a:extLst>
          </p:cNvPr>
          <p:cNvSpPr txBox="1"/>
          <p:nvPr/>
        </p:nvSpPr>
        <p:spPr>
          <a:xfrm>
            <a:off x="133775" y="724919"/>
            <a:ext cx="741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gency FB" panose="020B0503020202020204" pitchFamily="34" charset="0"/>
              </a:rPr>
              <a:t>joints are </a:t>
            </a:r>
            <a:r>
              <a:rPr lang="en-US" sz="2000" i="1" dirty="0">
                <a:latin typeface="Agency FB" panose="020B0503020202020204" pitchFamily="34" charset="0"/>
              </a:rPr>
              <a:t>often</a:t>
            </a:r>
            <a:r>
              <a:rPr lang="en-US" sz="2000" dirty="0">
                <a:latin typeface="Agency FB" panose="020B0503020202020204" pitchFamily="34" charset="0"/>
              </a:rPr>
              <a:t> named for the 2 bones that they articulate: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6E8AB-0568-44D2-BDCB-9152E9EC0F9D}"/>
              </a:ext>
            </a:extLst>
          </p:cNvPr>
          <p:cNvSpPr txBox="1"/>
          <p:nvPr/>
        </p:nvSpPr>
        <p:spPr>
          <a:xfrm>
            <a:off x="643458" y="1242236"/>
            <a:ext cx="669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ex. glenohumeral (aka “shoulder”) = glenoid cavity (of scapula) + humerus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1AD63-55D9-48C3-866D-6407BD992391}"/>
              </a:ext>
            </a:extLst>
          </p:cNvPr>
          <p:cNvSpPr txBox="1"/>
          <p:nvPr/>
        </p:nvSpPr>
        <p:spPr>
          <a:xfrm>
            <a:off x="643458" y="1615488"/>
            <a:ext cx="669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ex. tibiofemoral (aka “knee”) = femur + tibia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CBECB-D2D9-4F46-A459-6B0CB20AB303}"/>
              </a:ext>
            </a:extLst>
          </p:cNvPr>
          <p:cNvSpPr txBox="1"/>
          <p:nvPr/>
        </p:nvSpPr>
        <p:spPr>
          <a:xfrm>
            <a:off x="643458" y="1988740"/>
            <a:ext cx="669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ex. temporomandibular (aka “TMJ” or “jaw”): temporal bone + mandible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ECFFA-962B-48C7-A914-6744CE6963F9}"/>
              </a:ext>
            </a:extLst>
          </p:cNvPr>
          <p:cNvSpPr txBox="1"/>
          <p:nvPr/>
        </p:nvSpPr>
        <p:spPr>
          <a:xfrm>
            <a:off x="643457" y="2388850"/>
            <a:ext cx="669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ex. sternoclavicular: sternum + clavicle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33D54-1D90-4340-BF7B-20107F098BCA}"/>
              </a:ext>
            </a:extLst>
          </p:cNvPr>
          <p:cNvSpPr txBox="1"/>
          <p:nvPr/>
        </p:nvSpPr>
        <p:spPr>
          <a:xfrm>
            <a:off x="643457" y="2762102"/>
            <a:ext cx="669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ex. atlantoaxial: atlas (C1) and axis (C2) </a:t>
            </a:r>
          </a:p>
        </p:txBody>
      </p:sp>
      <p:pic>
        <p:nvPicPr>
          <p:cNvPr id="11266" name="Picture 2" descr="Spinal Motion Segment: C1-C2 (Atlantoaxial Joint) Animation | Spine-health">
            <a:extLst>
              <a:ext uri="{FF2B5EF4-FFF2-40B4-BE49-F238E27FC236}">
                <a16:creationId xmlns:a16="http://schemas.microsoft.com/office/drawing/2014/main" id="{CD626922-DCE9-4F01-AF83-006AEF9B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098" y="3397266"/>
            <a:ext cx="4572000" cy="2571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385A04-ED13-4EB5-9199-CE5315C60505}"/>
              </a:ext>
            </a:extLst>
          </p:cNvPr>
          <p:cNvSpPr txBox="1"/>
          <p:nvPr/>
        </p:nvSpPr>
        <p:spPr>
          <a:xfrm>
            <a:off x="8376100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2727DE-3A3E-45F7-B2A9-1ABD6324763F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Atlantoaxial joint: Anatomy, function, movements | Kenhub">
            <a:extLst>
              <a:ext uri="{FF2B5EF4-FFF2-40B4-BE49-F238E27FC236}">
                <a16:creationId xmlns:a16="http://schemas.microsoft.com/office/drawing/2014/main" id="{0B18435E-5897-4C44-828F-D223D1DF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" y="3265644"/>
            <a:ext cx="3718024" cy="283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AC81EF-D5CA-4B33-A42D-522C514B63E4}"/>
              </a:ext>
            </a:extLst>
          </p:cNvPr>
          <p:cNvSpPr/>
          <p:nvPr/>
        </p:nvSpPr>
        <p:spPr>
          <a:xfrm>
            <a:off x="2834034" y="5910294"/>
            <a:ext cx="1017763" cy="25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0E8E20-2F5E-4968-ADB0-406BBB1706F0}"/>
              </a:ext>
            </a:extLst>
          </p:cNvPr>
          <p:cNvSpPr/>
          <p:nvPr/>
        </p:nvSpPr>
        <p:spPr>
          <a:xfrm>
            <a:off x="3404272" y="5678219"/>
            <a:ext cx="689333" cy="52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4376DE-BF4D-4DD8-ABC5-FD4EE1051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17" y="1009227"/>
            <a:ext cx="5593565" cy="4109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87E4D-BF24-4DAF-B40F-960D2DD5574A}"/>
              </a:ext>
            </a:extLst>
          </p:cNvPr>
          <p:cNvSpPr txBox="1"/>
          <p:nvPr/>
        </p:nvSpPr>
        <p:spPr>
          <a:xfrm>
            <a:off x="8434024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924F03-F6B8-4883-AF51-01A3B2881337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F66BE-D3CF-4BD7-A3E7-29DFF93AAD44}"/>
              </a:ext>
            </a:extLst>
          </p:cNvPr>
          <p:cNvSpPr txBox="1"/>
          <p:nvPr/>
        </p:nvSpPr>
        <p:spPr>
          <a:xfrm>
            <a:off x="133773" y="5119120"/>
            <a:ext cx="8731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glenohumeral:</a:t>
            </a:r>
            <a:r>
              <a:rPr lang="en-US" sz="2000" dirty="0">
                <a:latin typeface="Agency FB" panose="020B0503020202020204" pitchFamily="34" charset="0"/>
              </a:rPr>
              <a:t> a ball-and-socket joint formed by the head of humerus and glenoid cavity of scapula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allows for flexion, extension, hyperextension, abduction, adduction, medial/lateral rotation and circumduction of the arm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has more freedom of movement than any other joint in the body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66C7A3-104F-46EB-9296-42ECA25ACC6C}"/>
              </a:ext>
            </a:extLst>
          </p:cNvPr>
          <p:cNvSpPr/>
          <p:nvPr/>
        </p:nvSpPr>
        <p:spPr>
          <a:xfrm>
            <a:off x="1775216" y="1886614"/>
            <a:ext cx="1028943" cy="2198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8E782-861B-4B61-9B89-BBC6E902C497}"/>
              </a:ext>
            </a:extLst>
          </p:cNvPr>
          <p:cNvSpPr/>
          <p:nvPr/>
        </p:nvSpPr>
        <p:spPr>
          <a:xfrm>
            <a:off x="6339840" y="2637051"/>
            <a:ext cx="826348" cy="2822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226F9-F9FA-4C43-8D4A-83A0D6C3094B}"/>
              </a:ext>
            </a:extLst>
          </p:cNvPr>
          <p:cNvSpPr/>
          <p:nvPr/>
        </p:nvSpPr>
        <p:spPr>
          <a:xfrm>
            <a:off x="1775215" y="2131770"/>
            <a:ext cx="1320198" cy="15761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8C90F-9CF8-47F5-9A3D-C158FCDCF9A2}"/>
              </a:ext>
            </a:extLst>
          </p:cNvPr>
          <p:cNvSpPr/>
          <p:nvPr/>
        </p:nvSpPr>
        <p:spPr>
          <a:xfrm>
            <a:off x="1724415" y="2368597"/>
            <a:ext cx="1320198" cy="15761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B715-EDE5-4A7E-AF80-EDD43E7F1CA4}"/>
              </a:ext>
            </a:extLst>
          </p:cNvPr>
          <p:cNvSpPr/>
          <p:nvPr/>
        </p:nvSpPr>
        <p:spPr>
          <a:xfrm>
            <a:off x="1781988" y="1432168"/>
            <a:ext cx="1320198" cy="20251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89D30-2583-4473-A644-53AEFA5F89AC}"/>
              </a:ext>
            </a:extLst>
          </p:cNvPr>
          <p:cNvSpPr/>
          <p:nvPr/>
        </p:nvSpPr>
        <p:spPr>
          <a:xfrm>
            <a:off x="1771826" y="1662777"/>
            <a:ext cx="1320198" cy="202517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4038B-3493-4BEE-9AB2-473EA6FB914A}"/>
              </a:ext>
            </a:extLst>
          </p:cNvPr>
          <p:cNvSpPr/>
          <p:nvPr/>
        </p:nvSpPr>
        <p:spPr>
          <a:xfrm>
            <a:off x="6404788" y="1239303"/>
            <a:ext cx="564972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4DCC7-2EEC-4B72-8776-1C5A80EACA20}"/>
              </a:ext>
            </a:extLst>
          </p:cNvPr>
          <p:cNvSpPr/>
          <p:nvPr/>
        </p:nvSpPr>
        <p:spPr>
          <a:xfrm>
            <a:off x="6401404" y="1540883"/>
            <a:ext cx="564972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33CE06-8B38-4B14-A580-0222E50AAAD6}"/>
              </a:ext>
            </a:extLst>
          </p:cNvPr>
          <p:cNvSpPr/>
          <p:nvPr/>
        </p:nvSpPr>
        <p:spPr>
          <a:xfrm>
            <a:off x="6391244" y="1958496"/>
            <a:ext cx="1028340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AB883-8F61-4E96-98E2-869F92DAF705}"/>
              </a:ext>
            </a:extLst>
          </p:cNvPr>
          <p:cNvSpPr/>
          <p:nvPr/>
        </p:nvSpPr>
        <p:spPr>
          <a:xfrm>
            <a:off x="1707481" y="2625024"/>
            <a:ext cx="1028340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90949C-57FD-4002-9457-FB02AD3F1D71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Selected Joints – Glenohumeral (Shoulder) Joint  </a:t>
            </a:r>
          </a:p>
        </p:txBody>
      </p:sp>
    </p:spTree>
    <p:extLst>
      <p:ext uri="{BB962C8B-B14F-4D97-AF65-F5344CB8AC3E}">
        <p14:creationId xmlns:p14="http://schemas.microsoft.com/office/powerpoint/2010/main" val="109760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1A599-5A6D-43ED-9EF5-C2CAA1356264}"/>
              </a:ext>
            </a:extLst>
          </p:cNvPr>
          <p:cNvSpPr txBox="1"/>
          <p:nvPr/>
        </p:nvSpPr>
        <p:spPr>
          <a:xfrm>
            <a:off x="84037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17E2CE-9E2D-4C5D-9A0B-B3F4AEA01EB7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4B876-5626-4436-A28A-8BD70D4DA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0" y="770844"/>
            <a:ext cx="7240693" cy="3713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4C5692-E331-42F6-90EE-AAB7C468A1E9}"/>
              </a:ext>
            </a:extLst>
          </p:cNvPr>
          <p:cNvSpPr txBox="1"/>
          <p:nvPr/>
        </p:nvSpPr>
        <p:spPr>
          <a:xfrm>
            <a:off x="121921" y="4783632"/>
            <a:ext cx="8419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elbow:</a:t>
            </a:r>
            <a:r>
              <a:rPr lang="en-US" sz="2000" dirty="0">
                <a:latin typeface="Agency FB" panose="020B0503020202020204" pitchFamily="34" charset="0"/>
              </a:rPr>
              <a:t> hinge joint formed by the humerus (trochlea and capitulum), ulna (trochlear notch), and radius (head)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allows for flexion and extension of the forearm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CB82A5-4363-4129-AD41-1F670CE246A5}"/>
              </a:ext>
            </a:extLst>
          </p:cNvPr>
          <p:cNvSpPr/>
          <p:nvPr/>
        </p:nvSpPr>
        <p:spPr>
          <a:xfrm>
            <a:off x="6576905" y="3957851"/>
            <a:ext cx="1347893" cy="228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848F5-93E9-44D0-9FA7-3ED7ED0CB1F2}"/>
              </a:ext>
            </a:extLst>
          </p:cNvPr>
          <p:cNvSpPr/>
          <p:nvPr/>
        </p:nvSpPr>
        <p:spPr>
          <a:xfrm>
            <a:off x="6570132" y="1703068"/>
            <a:ext cx="1476568" cy="43730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75858B-2B2B-4435-A3CB-479F69BFFE2D}"/>
              </a:ext>
            </a:extLst>
          </p:cNvPr>
          <p:cNvSpPr/>
          <p:nvPr/>
        </p:nvSpPr>
        <p:spPr>
          <a:xfrm>
            <a:off x="6570132" y="3287872"/>
            <a:ext cx="1347893" cy="43730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03A20-E819-4F45-9C9A-84D449782236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Selected Joints – Elbow </a:t>
            </a:r>
          </a:p>
        </p:txBody>
      </p:sp>
    </p:spTree>
    <p:extLst>
      <p:ext uri="{BB962C8B-B14F-4D97-AF65-F5344CB8AC3E}">
        <p14:creationId xmlns:p14="http://schemas.microsoft.com/office/powerpoint/2010/main" val="45781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A23357-EE8A-45BA-900D-224660D722D6}"/>
              </a:ext>
            </a:extLst>
          </p:cNvPr>
          <p:cNvSpPr txBox="1"/>
          <p:nvPr/>
        </p:nvSpPr>
        <p:spPr>
          <a:xfrm>
            <a:off x="8421913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14D4CF-07B8-40BA-B9C7-1E97AD4BB794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4AB6D-923C-4311-B85E-D7B8C31C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666"/>
            <a:ext cx="4572000" cy="3164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B2C4FE-CBAB-4F1E-A8C0-7A9DFA84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9790"/>
            <a:ext cx="4294617" cy="3219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832409-1DEB-4D0B-9872-E0AFC4C924D0}"/>
              </a:ext>
            </a:extLst>
          </p:cNvPr>
          <p:cNvSpPr txBox="1"/>
          <p:nvPr/>
        </p:nvSpPr>
        <p:spPr>
          <a:xfrm>
            <a:off x="121921" y="4783632"/>
            <a:ext cx="85376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hip:</a:t>
            </a:r>
            <a:r>
              <a:rPr lang="en-US" sz="2000" dirty="0">
                <a:latin typeface="Agency FB" panose="020B0503020202020204" pitchFamily="34" charset="0"/>
              </a:rPr>
              <a:t> ball-and-socket joint formed by the head of the femur and acetabulum of the hip bone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allows flexion, extension, abduction, adduction, lateral rotation, medial rotation, and circumduction of thigh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extreme stability of hip is related to (1) the very strong articular capsule and accessory ligaments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                                                                (2) the manner in which the femur fits into the acetabulum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                                                                (3) muscles surrounding the joint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149552-AB4D-438B-AC35-9B5EE8420BC0}"/>
              </a:ext>
            </a:extLst>
          </p:cNvPr>
          <p:cNvSpPr/>
          <p:nvPr/>
        </p:nvSpPr>
        <p:spPr>
          <a:xfrm>
            <a:off x="0" y="3020689"/>
            <a:ext cx="564972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4EDC1A-CF4B-404A-8001-F4364A0D7721}"/>
              </a:ext>
            </a:extLst>
          </p:cNvPr>
          <p:cNvSpPr/>
          <p:nvPr/>
        </p:nvSpPr>
        <p:spPr>
          <a:xfrm>
            <a:off x="3674533" y="2251916"/>
            <a:ext cx="741679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48F67F-5893-438D-9A8E-FA4A69F57537}"/>
              </a:ext>
            </a:extLst>
          </p:cNvPr>
          <p:cNvSpPr/>
          <p:nvPr/>
        </p:nvSpPr>
        <p:spPr>
          <a:xfrm>
            <a:off x="4527371" y="1655862"/>
            <a:ext cx="681321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56DC18-2616-4A29-81DC-50F42C466E73}"/>
              </a:ext>
            </a:extLst>
          </p:cNvPr>
          <p:cNvSpPr/>
          <p:nvPr/>
        </p:nvSpPr>
        <p:spPr>
          <a:xfrm>
            <a:off x="4572000" y="2909466"/>
            <a:ext cx="819573" cy="282256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627D6E-F259-419C-A011-CE86FD278204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Selected Joints – </a:t>
            </a:r>
            <a:r>
              <a:rPr lang="en-US" sz="3200" dirty="0" err="1">
                <a:latin typeface="Agency FB" panose="020B0503020202020204" pitchFamily="34" charset="0"/>
              </a:rPr>
              <a:t>Acetabulofemoral</a:t>
            </a:r>
            <a:r>
              <a:rPr lang="en-US" sz="3200" dirty="0">
                <a:latin typeface="Agency FB" panose="020B0503020202020204" pitchFamily="34" charset="0"/>
              </a:rPr>
              <a:t> (Hip) Joint </a:t>
            </a:r>
          </a:p>
        </p:txBody>
      </p:sp>
    </p:spTree>
    <p:extLst>
      <p:ext uri="{BB962C8B-B14F-4D97-AF65-F5344CB8AC3E}">
        <p14:creationId xmlns:p14="http://schemas.microsoft.com/office/powerpoint/2010/main" val="381199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FD554-E962-4C6F-BDAB-1619ADF669EF}"/>
              </a:ext>
            </a:extLst>
          </p:cNvPr>
          <p:cNvSpPr txBox="1"/>
          <p:nvPr/>
        </p:nvSpPr>
        <p:spPr>
          <a:xfrm>
            <a:off x="842796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EBA9FB-70A9-4A16-B379-B22FE1250F87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5FC71-959F-439D-8F22-B470B6A0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16" y="689203"/>
            <a:ext cx="3782567" cy="4450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25E54-5705-4E07-8C29-A148FC94C061}"/>
              </a:ext>
            </a:extLst>
          </p:cNvPr>
          <p:cNvSpPr txBox="1"/>
          <p:nvPr/>
        </p:nvSpPr>
        <p:spPr>
          <a:xfrm>
            <a:off x="133773" y="5311656"/>
            <a:ext cx="84192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Agency FB" panose="020B0503020202020204" pitchFamily="34" charset="0"/>
              </a:rPr>
              <a:t>knee:</a:t>
            </a:r>
            <a:r>
              <a:rPr lang="en-US" sz="2000" dirty="0">
                <a:latin typeface="Agency FB" panose="020B0503020202020204" pitchFamily="34" charset="0"/>
              </a:rPr>
              <a:t> largest and most complex joint in the body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it is a modified hinge joint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Agency FB" panose="020B0503020202020204" pitchFamily="34" charset="0"/>
              </a:rPr>
              <a:t> allows for flexion, extension, slight medial and lateral rotation of the leg </a:t>
            </a:r>
            <a:br>
              <a:rPr lang="en-US" dirty="0"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30ADA4-D56C-4BC8-9476-927D3E7593B5}"/>
              </a:ext>
            </a:extLst>
          </p:cNvPr>
          <p:cNvSpPr/>
          <p:nvPr/>
        </p:nvSpPr>
        <p:spPr>
          <a:xfrm>
            <a:off x="5678838" y="1210376"/>
            <a:ext cx="681321" cy="511958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4B6E4B-3F31-43C3-8F91-81C6FDB26D43}"/>
              </a:ext>
            </a:extLst>
          </p:cNvPr>
          <p:cNvSpPr/>
          <p:nvPr/>
        </p:nvSpPr>
        <p:spPr>
          <a:xfrm>
            <a:off x="2627451" y="1437281"/>
            <a:ext cx="681321" cy="511958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5D850-5A2B-4589-8E0C-4DBDA3631595}"/>
              </a:ext>
            </a:extLst>
          </p:cNvPr>
          <p:cNvSpPr/>
          <p:nvPr/>
        </p:nvSpPr>
        <p:spPr>
          <a:xfrm>
            <a:off x="2644383" y="2711974"/>
            <a:ext cx="681321" cy="511958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4D9EA-7C9D-48F1-BD4A-E49510F751C1}"/>
              </a:ext>
            </a:extLst>
          </p:cNvPr>
          <p:cNvSpPr/>
          <p:nvPr/>
        </p:nvSpPr>
        <p:spPr>
          <a:xfrm>
            <a:off x="5678837" y="3677173"/>
            <a:ext cx="681321" cy="511958"/>
          </a:xfrm>
          <a:prstGeom prst="rect">
            <a:avLst/>
          </a:prstGeom>
          <a:noFill/>
          <a:ln w="19050"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A56E52-B82B-4B5C-90CB-60156951BAC2}"/>
              </a:ext>
            </a:extLst>
          </p:cNvPr>
          <p:cNvSpPr/>
          <p:nvPr/>
        </p:nvSpPr>
        <p:spPr>
          <a:xfrm>
            <a:off x="5690200" y="2283142"/>
            <a:ext cx="826348" cy="4017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03C115-7E41-4784-9C1E-44B5421A2A45}"/>
              </a:ext>
            </a:extLst>
          </p:cNvPr>
          <p:cNvSpPr/>
          <p:nvPr/>
        </p:nvSpPr>
        <p:spPr>
          <a:xfrm>
            <a:off x="2571869" y="2200199"/>
            <a:ext cx="826348" cy="4017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C22A8-71BB-4E14-B8D9-77B6CF37738F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Selected Joints – Tibiofemoral (Knee) Joint </a:t>
            </a:r>
          </a:p>
        </p:txBody>
      </p:sp>
    </p:spTree>
    <p:extLst>
      <p:ext uri="{BB962C8B-B14F-4D97-AF65-F5344CB8AC3E}">
        <p14:creationId xmlns:p14="http://schemas.microsoft.com/office/powerpoint/2010/main" val="101056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E31F06-3C4A-4800-A6F4-5FB2DF88071F}"/>
              </a:ext>
            </a:extLst>
          </p:cNvPr>
          <p:cNvSpPr txBox="1"/>
          <p:nvPr/>
        </p:nvSpPr>
        <p:spPr>
          <a:xfrm>
            <a:off x="133773" y="64579"/>
            <a:ext cx="95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Clinical Connection – Arthroplasty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D536B-48E2-42DE-95F4-585D7F45C9B0}"/>
              </a:ext>
            </a:extLst>
          </p:cNvPr>
          <p:cNvSpPr txBox="1"/>
          <p:nvPr/>
        </p:nvSpPr>
        <p:spPr>
          <a:xfrm>
            <a:off x="133773" y="700560"/>
            <a:ext cx="8737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gency FB" panose="020B0503020202020204" pitchFamily="34" charset="0"/>
              </a:rPr>
              <a:t>arthroplasty: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Agency FB" panose="020B0503020202020204" pitchFamily="34" charset="0"/>
              </a:rPr>
              <a:t>a surgical procedure to restore the function of a joint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gency FB" panose="020B0503020202020204" pitchFamily="34" charset="0"/>
              </a:rPr>
              <a:t> (ex. by resurfacing the bone)</a:t>
            </a:r>
            <a:br>
              <a:rPr lang="en-US" sz="2000" b="0" i="0" dirty="0">
                <a:solidFill>
                  <a:srgbClr val="202124"/>
                </a:solidFill>
                <a:effectLst/>
                <a:latin typeface="Agency FB" panose="020B0503020202020204" pitchFamily="34" charset="0"/>
              </a:rPr>
            </a:br>
            <a:r>
              <a:rPr lang="en-US" sz="2000" b="0" i="0" dirty="0">
                <a:solidFill>
                  <a:srgbClr val="202124"/>
                </a:solidFill>
                <a:effectLst/>
                <a:latin typeface="Agency FB" panose="020B0503020202020204" pitchFamily="34" charset="0"/>
                <a:sym typeface="Wingdings" panose="05000000000000000000" pitchFamily="2" charset="2"/>
              </a:rPr>
              <a:t> commonly performed on patients w/ osteoarthritis </a:t>
            </a:r>
            <a:r>
              <a:rPr lang="en-US" sz="2000" dirty="0">
                <a:solidFill>
                  <a:srgbClr val="202124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= a condition in which the articular cartilage deteriorates over time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49BFC-F3B0-45A7-B665-6BBE01FECEB5}"/>
              </a:ext>
            </a:extLst>
          </p:cNvPr>
          <p:cNvSpPr txBox="1"/>
          <p:nvPr/>
        </p:nvSpPr>
        <p:spPr>
          <a:xfrm>
            <a:off x="842796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24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DEF847-B394-47B8-B688-626DA0C5B4D9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Arthroplasty | Johns Hopkins Medicine">
            <a:extLst>
              <a:ext uri="{FF2B5EF4-FFF2-40B4-BE49-F238E27FC236}">
                <a16:creationId xmlns:a16="http://schemas.microsoft.com/office/drawing/2014/main" id="{C65486C7-7557-4AFA-AC1A-7D71BB1E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5" y="2030806"/>
            <a:ext cx="3832182" cy="38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otal Knee Replacement - MD West One">
            <a:extLst>
              <a:ext uri="{FF2B5EF4-FFF2-40B4-BE49-F238E27FC236}">
                <a16:creationId xmlns:a16="http://schemas.microsoft.com/office/drawing/2014/main" id="{AF345F89-CC1D-407A-A834-76BD173D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947" y="2653411"/>
            <a:ext cx="2794673" cy="27946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39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0F593D-FC32-4A38-AC8C-6BC96C3194E7}"/>
              </a:ext>
            </a:extLst>
          </p:cNvPr>
          <p:cNvSpPr txBox="1"/>
          <p:nvPr/>
        </p:nvSpPr>
        <p:spPr>
          <a:xfrm>
            <a:off x="2883669" y="364152"/>
            <a:ext cx="328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gency FB" panose="020B0503020202020204" pitchFamily="34" charset="0"/>
              </a:rPr>
              <a:t>Watch These Videos: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63D40-3285-4D07-AD64-49CF5E7DDEB9}"/>
              </a:ext>
            </a:extLst>
          </p:cNvPr>
          <p:cNvSpPr txBox="1"/>
          <p:nvPr/>
        </p:nvSpPr>
        <p:spPr>
          <a:xfrm>
            <a:off x="304800" y="3010095"/>
            <a:ext cx="545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Videos from the internet: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A4515-CB26-4C83-86E3-0BFB701709FA}"/>
              </a:ext>
            </a:extLst>
          </p:cNvPr>
          <p:cNvSpPr txBox="1"/>
          <p:nvPr/>
        </p:nvSpPr>
        <p:spPr>
          <a:xfrm>
            <a:off x="304800" y="3410205"/>
            <a:ext cx="6591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https://www.youtube.com/watch?v=DLxYDoN634c&amp;t=14s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335101-2C02-46BB-B3B1-ABF742A03CA8}"/>
              </a:ext>
            </a:extLst>
          </p:cNvPr>
          <p:cNvSpPr txBox="1">
            <a:spLocks/>
          </p:cNvSpPr>
          <p:nvPr/>
        </p:nvSpPr>
        <p:spPr>
          <a:xfrm>
            <a:off x="304800" y="1879034"/>
            <a:ext cx="8534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Joints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91A1F-C790-4635-B6BC-0706301ADEDB}"/>
              </a:ext>
            </a:extLst>
          </p:cNvPr>
          <p:cNvSpPr txBox="1"/>
          <p:nvPr/>
        </p:nvSpPr>
        <p:spPr>
          <a:xfrm>
            <a:off x="304800" y="1517065"/>
            <a:ext cx="545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Videos from the textbook: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2AC539-7947-49A9-82F3-BFCF6546DADB}"/>
              </a:ext>
            </a:extLst>
          </p:cNvPr>
          <p:cNvSpPr txBox="1">
            <a:spLocks/>
          </p:cNvSpPr>
          <p:nvPr/>
        </p:nvSpPr>
        <p:spPr>
          <a:xfrm>
            <a:off x="304800" y="2202200"/>
            <a:ext cx="8534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Cartilaginous JOINTS</a:t>
            </a:r>
            <a:endParaRPr lang="en-US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F95FA08-3088-4C52-8A1C-B714E79F32BD}"/>
              </a:ext>
            </a:extLst>
          </p:cNvPr>
          <p:cNvSpPr txBox="1">
            <a:spLocks/>
          </p:cNvSpPr>
          <p:nvPr/>
        </p:nvSpPr>
        <p:spPr>
          <a:xfrm>
            <a:off x="304800" y="2545100"/>
            <a:ext cx="8534400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5"/>
              </a:rPr>
              <a:t>Structural Subtypes of Synovial Joints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174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E1AFC-016D-41E9-949C-7EB538E7E077}"/>
              </a:ext>
            </a:extLst>
          </p:cNvPr>
          <p:cNvSpPr txBox="1"/>
          <p:nvPr/>
        </p:nvSpPr>
        <p:spPr>
          <a:xfrm>
            <a:off x="8376100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A593C-F6EF-46C6-AE9D-14C57812C762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E5F43-BACE-485B-B27C-0C3FBB80F0BE}"/>
              </a:ext>
            </a:extLst>
          </p:cNvPr>
          <p:cNvSpPr txBox="1"/>
          <p:nvPr/>
        </p:nvSpPr>
        <p:spPr>
          <a:xfrm>
            <a:off x="133775" y="724919"/>
            <a:ext cx="5234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[1] fibrous joints: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held together by dense irregular connective tissue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also rich in collagen fibers 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no synovial cavity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66C6A-BB29-4992-AA5B-3725F2560397}"/>
              </a:ext>
            </a:extLst>
          </p:cNvPr>
          <p:cNvSpPr txBox="1"/>
          <p:nvPr/>
        </p:nvSpPr>
        <p:spPr>
          <a:xfrm>
            <a:off x="133772" y="2044117"/>
            <a:ext cx="8419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[2] cartilaginous joints:</a:t>
            </a:r>
            <a: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  <a:t> </a:t>
            </a:r>
            <a:b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held together by cartilage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no synovial cavity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B087D-3D1B-45A2-A494-D7B78FDB4EC8}"/>
              </a:ext>
            </a:extLst>
          </p:cNvPr>
          <p:cNvSpPr txBox="1"/>
          <p:nvPr/>
        </p:nvSpPr>
        <p:spPr>
          <a:xfrm>
            <a:off x="133773" y="3055538"/>
            <a:ext cx="8419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[3] synovial joints: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bones are united by the dense irregular connective tissue of an articular capsule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bones forming the joint have a synovial cavity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1A256C2-7D92-4461-8654-8938A87BB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97" y="1010751"/>
            <a:ext cx="3958400" cy="21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DBFE0D21-4213-4139-BBF8-39A00105D81E}"/>
              </a:ext>
            </a:extLst>
          </p:cNvPr>
          <p:cNvSpPr/>
          <p:nvPr/>
        </p:nvSpPr>
        <p:spPr>
          <a:xfrm>
            <a:off x="5630449" y="810334"/>
            <a:ext cx="350729" cy="400833"/>
          </a:xfrm>
          <a:prstGeom prst="down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716342C-966A-42EB-9917-47C0D11DCAF5}"/>
              </a:ext>
            </a:extLst>
          </p:cNvPr>
          <p:cNvSpPr/>
          <p:nvPr/>
        </p:nvSpPr>
        <p:spPr>
          <a:xfrm>
            <a:off x="7031044" y="809441"/>
            <a:ext cx="350729" cy="400833"/>
          </a:xfrm>
          <a:prstGeom prst="down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692AC81-0E23-48EA-A316-87750046BD0C}"/>
              </a:ext>
            </a:extLst>
          </p:cNvPr>
          <p:cNvSpPr/>
          <p:nvPr/>
        </p:nvSpPr>
        <p:spPr>
          <a:xfrm>
            <a:off x="8267163" y="809440"/>
            <a:ext cx="350729" cy="400833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06A13-492D-4AFD-9650-36D802362077}"/>
              </a:ext>
            </a:extLst>
          </p:cNvPr>
          <p:cNvSpPr txBox="1"/>
          <p:nvPr/>
        </p:nvSpPr>
        <p:spPr>
          <a:xfrm>
            <a:off x="273050" y="4223085"/>
            <a:ext cx="841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joints can also be classified based on the degree of movement they permit: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C9006-D692-47AB-BA5B-5DECEB22BAEA}"/>
              </a:ext>
            </a:extLst>
          </p:cNvPr>
          <p:cNvSpPr txBox="1"/>
          <p:nvPr/>
        </p:nvSpPr>
        <p:spPr>
          <a:xfrm>
            <a:off x="623049" y="4559635"/>
            <a:ext cx="841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synarthrosis:</a:t>
            </a:r>
            <a:r>
              <a:rPr lang="en-US" dirty="0">
                <a:latin typeface="Agency FB" panose="020B0503020202020204" pitchFamily="34" charset="0"/>
              </a:rPr>
              <a:t> an immovable joint (ex. cranial sutures)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DFC11-6963-468A-A82D-5AFAE31872B6}"/>
              </a:ext>
            </a:extLst>
          </p:cNvPr>
          <p:cNvSpPr txBox="1"/>
          <p:nvPr/>
        </p:nvSpPr>
        <p:spPr>
          <a:xfrm>
            <a:off x="623048" y="4899678"/>
            <a:ext cx="841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amphiarthrosis:</a:t>
            </a:r>
            <a:r>
              <a:rPr lang="en-US" dirty="0">
                <a:latin typeface="Agency FB" panose="020B0503020202020204" pitchFamily="34" charset="0"/>
              </a:rPr>
              <a:t> a slightly moveable joint (ex. cartilaginous joints between the vertebrae)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EFB633-0865-4258-8262-48B10D0D6285}"/>
              </a:ext>
            </a:extLst>
          </p:cNvPr>
          <p:cNvSpPr txBox="1"/>
          <p:nvPr/>
        </p:nvSpPr>
        <p:spPr>
          <a:xfrm>
            <a:off x="623047" y="5249969"/>
            <a:ext cx="8419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diarthrosis:</a:t>
            </a:r>
            <a:r>
              <a:rPr lang="en-US" dirty="0">
                <a:latin typeface="Agency FB" panose="020B0503020202020204" pitchFamily="34" charset="0"/>
              </a:rPr>
              <a:t> freely moveable joint (ex. glenohumeral/shoulder joint) 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(all diarthroses are synovial joints) 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D25B1-D3DE-4D65-B612-B7661F0127D1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Joint Classifications </a:t>
            </a:r>
          </a:p>
        </p:txBody>
      </p:sp>
    </p:spTree>
    <p:extLst>
      <p:ext uri="{BB962C8B-B14F-4D97-AF65-F5344CB8AC3E}">
        <p14:creationId xmlns:p14="http://schemas.microsoft.com/office/powerpoint/2010/main" val="105674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DF201-F81D-4791-AF1C-DBF36E25BEC0}"/>
              </a:ext>
            </a:extLst>
          </p:cNvPr>
          <p:cNvSpPr txBox="1"/>
          <p:nvPr/>
        </p:nvSpPr>
        <p:spPr>
          <a:xfrm>
            <a:off x="8382157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8F7E8-97B6-4F42-80D0-53906835DE9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See the source image">
            <a:extLst>
              <a:ext uri="{FF2B5EF4-FFF2-40B4-BE49-F238E27FC236}">
                <a16:creationId xmlns:a16="http://schemas.microsoft.com/office/drawing/2014/main" id="{4E963209-EC88-49B4-9570-887EA9BAC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25" y="378754"/>
            <a:ext cx="2609649" cy="19592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566FE-8E40-4860-BE1C-240EC88F5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" y="4255789"/>
            <a:ext cx="3196224" cy="15547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1B67F85-2634-4CBA-813B-14918594A67A}"/>
              </a:ext>
            </a:extLst>
          </p:cNvPr>
          <p:cNvSpPr/>
          <p:nvPr/>
        </p:nvSpPr>
        <p:spPr>
          <a:xfrm>
            <a:off x="134672" y="3112277"/>
            <a:ext cx="488515" cy="47114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38DCB-B699-4C99-9B55-7E361B4BC461}"/>
              </a:ext>
            </a:extLst>
          </p:cNvPr>
          <p:cNvSpPr txBox="1"/>
          <p:nvPr/>
        </p:nvSpPr>
        <p:spPr>
          <a:xfrm>
            <a:off x="249624" y="3055460"/>
            <a:ext cx="48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2E19C-27A5-4951-8E67-3DF95596FB92}"/>
              </a:ext>
            </a:extLst>
          </p:cNvPr>
          <p:cNvSpPr txBox="1"/>
          <p:nvPr/>
        </p:nvSpPr>
        <p:spPr>
          <a:xfrm>
            <a:off x="756307" y="2905257"/>
            <a:ext cx="1929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gency FB" panose="020B0503020202020204" pitchFamily="34" charset="0"/>
              </a:rPr>
              <a:t>suture</a:t>
            </a:r>
            <a:r>
              <a:rPr lang="en-US" b="1" dirty="0">
                <a:latin typeface="Agency FB" panose="020B0503020202020204" pitchFamily="34" charset="0"/>
              </a:rPr>
              <a:t>: </a:t>
            </a:r>
            <a:r>
              <a:rPr lang="en-US" dirty="0">
                <a:latin typeface="Agency FB" panose="020B0503020202020204" pitchFamily="34" charset="0"/>
              </a:rPr>
              <a:t>a fibrous joint composed of a thin layer of dense irregular connective tissue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153DF6-EAB3-4FD2-9E6C-1E07CD5AC5EF}"/>
              </a:ext>
            </a:extLst>
          </p:cNvPr>
          <p:cNvSpPr/>
          <p:nvPr/>
        </p:nvSpPr>
        <p:spPr>
          <a:xfrm>
            <a:off x="2716631" y="3092225"/>
            <a:ext cx="488515" cy="47114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54891-14BC-4D81-9C9C-F131CE662A3F}"/>
              </a:ext>
            </a:extLst>
          </p:cNvPr>
          <p:cNvSpPr txBox="1"/>
          <p:nvPr/>
        </p:nvSpPr>
        <p:spPr>
          <a:xfrm>
            <a:off x="2799647" y="3035408"/>
            <a:ext cx="48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A6B39-5C85-402E-84D3-7E49ADC90C7A}"/>
              </a:ext>
            </a:extLst>
          </p:cNvPr>
          <p:cNvSpPr txBox="1"/>
          <p:nvPr/>
        </p:nvSpPr>
        <p:spPr>
          <a:xfrm>
            <a:off x="3371178" y="2930874"/>
            <a:ext cx="274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gency FB" panose="020B0503020202020204" pitchFamily="34" charset="0"/>
              </a:rPr>
              <a:t>syndesmoses</a:t>
            </a:r>
            <a:r>
              <a:rPr lang="en-US" b="1" dirty="0">
                <a:latin typeface="Agency FB" panose="020B0503020202020204" pitchFamily="34" charset="0"/>
              </a:rPr>
              <a:t>: </a:t>
            </a:r>
            <a:r>
              <a:rPr lang="en-US" dirty="0">
                <a:latin typeface="Agency FB" panose="020B0503020202020204" pitchFamily="34" charset="0"/>
              </a:rPr>
              <a:t>a fibrous joint in which there is a greater distance between the articulating surfaces and more dense irregular connective tissue than in a suture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CCB6-023D-41EF-8EB7-CF67760A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45" y="4408202"/>
            <a:ext cx="1915160" cy="22343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A161956-365C-4273-8A1C-65E94A36351B}"/>
              </a:ext>
            </a:extLst>
          </p:cNvPr>
          <p:cNvSpPr/>
          <p:nvPr/>
        </p:nvSpPr>
        <p:spPr>
          <a:xfrm>
            <a:off x="6113272" y="3092225"/>
            <a:ext cx="488515" cy="47114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8F985-6C13-48C9-9CE7-237E74ADDA31}"/>
              </a:ext>
            </a:extLst>
          </p:cNvPr>
          <p:cNvSpPr txBox="1"/>
          <p:nvPr/>
        </p:nvSpPr>
        <p:spPr>
          <a:xfrm>
            <a:off x="6196288" y="3035408"/>
            <a:ext cx="48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0A542F-916B-4ED8-B8C4-B7458C05EE91}"/>
              </a:ext>
            </a:extLst>
          </p:cNvPr>
          <p:cNvSpPr txBox="1"/>
          <p:nvPr/>
        </p:nvSpPr>
        <p:spPr>
          <a:xfrm>
            <a:off x="6684803" y="2911699"/>
            <a:ext cx="2742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gency FB" panose="020B0503020202020204" pitchFamily="34" charset="0"/>
              </a:rPr>
              <a:t>interosseous membrane</a:t>
            </a:r>
            <a:r>
              <a:rPr lang="en-US" b="1" dirty="0">
                <a:latin typeface="Agency FB" panose="020B0503020202020204" pitchFamily="34" charset="0"/>
              </a:rPr>
              <a:t>: </a:t>
            </a:r>
            <a:br>
              <a:rPr lang="en-US" b="1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a substantial sheet of dense irregular connective tissues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340A4A-A128-48BF-B01C-2E09AD715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30" y="4025162"/>
            <a:ext cx="1627244" cy="24143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E8E647-FDEA-40D0-B89A-1B20985778E1}"/>
              </a:ext>
            </a:extLst>
          </p:cNvPr>
          <p:cNvSpPr txBox="1"/>
          <p:nvPr/>
        </p:nvSpPr>
        <p:spPr>
          <a:xfrm>
            <a:off x="133774" y="64579"/>
            <a:ext cx="40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Joint Classifications – Fibrous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BA390-944A-4E83-ACAF-F9FCBCB8BE75}"/>
              </a:ext>
            </a:extLst>
          </p:cNvPr>
          <p:cNvSpPr txBox="1"/>
          <p:nvPr/>
        </p:nvSpPr>
        <p:spPr>
          <a:xfrm>
            <a:off x="133775" y="724919"/>
            <a:ext cx="5234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Agency FB" panose="020B0503020202020204" pitchFamily="34" charset="0"/>
              </a:rPr>
              <a:t>[1] fibrous joints: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held together by dense irregular connective tissue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also rich in collagen fibers 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permit little to no movement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no synovial cavity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u="sng" dirty="0">
                <a:latin typeface="Agency FB" panose="020B0503020202020204" pitchFamily="34" charset="0"/>
              </a:rPr>
              <a:t>there are 3 types: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A3C24-DC2D-484F-8085-A2E9B5BE1EBF}"/>
              </a:ext>
            </a:extLst>
          </p:cNvPr>
          <p:cNvSpPr txBox="1"/>
          <p:nvPr/>
        </p:nvSpPr>
        <p:spPr>
          <a:xfrm>
            <a:off x="5699805" y="2345485"/>
            <a:ext cx="245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gency FB" panose="020B0503020202020204" pitchFamily="34" charset="0"/>
              </a:rPr>
              <a:t>dense irregular connective tissue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125725-395B-4FA6-945A-DABD077A543B}"/>
              </a:ext>
            </a:extLst>
          </p:cNvPr>
          <p:cNvSpPr/>
          <p:nvPr/>
        </p:nvSpPr>
        <p:spPr>
          <a:xfrm>
            <a:off x="5367854" y="316918"/>
            <a:ext cx="2873857" cy="2313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 animBg="1"/>
      <p:bldP spid="15" grpId="0"/>
      <p:bldP spid="21" grpId="0"/>
      <p:bldP spid="22" grpId="0" animBg="1"/>
      <p:bldP spid="23" grpId="0"/>
      <p:bldP spid="24" grpId="0"/>
      <p:bldP spid="26" grpId="0"/>
      <p:bldP spid="27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027D43-3071-4790-A23A-FFF3E421851C}"/>
              </a:ext>
            </a:extLst>
          </p:cNvPr>
          <p:cNvSpPr txBox="1"/>
          <p:nvPr/>
        </p:nvSpPr>
        <p:spPr>
          <a:xfrm>
            <a:off x="8376101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35CC44-7614-410A-B7A5-CFA2E38D282A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7ED25-2066-43E6-AB94-1986367B5688}"/>
              </a:ext>
            </a:extLst>
          </p:cNvPr>
          <p:cNvSpPr txBox="1"/>
          <p:nvPr/>
        </p:nvSpPr>
        <p:spPr>
          <a:xfrm>
            <a:off x="5468204" y="1931227"/>
            <a:ext cx="18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hyaline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3515A-DEC2-479F-9901-67492E29A6B6}"/>
              </a:ext>
            </a:extLst>
          </p:cNvPr>
          <p:cNvSpPr txBox="1"/>
          <p:nvPr/>
        </p:nvSpPr>
        <p:spPr>
          <a:xfrm>
            <a:off x="859867" y="2861310"/>
            <a:ext cx="84192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synchondroses</a:t>
            </a:r>
            <a:r>
              <a:rPr lang="en-US" sz="2000" dirty="0">
                <a:latin typeface="Agency FB" panose="020B0503020202020204" pitchFamily="34" charset="0"/>
              </a:rPr>
              <a:t>: cartilaginous joint in which the connecting material is </a:t>
            </a:r>
            <a:r>
              <a:rPr lang="en-US" sz="2000" b="1" dirty="0">
                <a:solidFill>
                  <a:srgbClr val="A971AF"/>
                </a:solidFill>
                <a:latin typeface="Agency FB" panose="020B0503020202020204" pitchFamily="34" charset="0"/>
              </a:rPr>
              <a:t>hyaline</a:t>
            </a:r>
            <a:r>
              <a:rPr lang="en-US" sz="2000" dirty="0">
                <a:latin typeface="Agency FB" panose="020B0503020202020204" pitchFamily="34" charset="0"/>
              </a:rPr>
              <a:t> cartilage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a synchondroses is an immovable joint (synarthrosis)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epiphyseal growth plate that connects the epiphysis and diaphysis of growing bone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      during development, bone replaces cartilage and the </a:t>
            </a: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synchondrosis</a:t>
            </a:r>
            <a:r>
              <a:rPr lang="en-US" dirty="0">
                <a:latin typeface="Agency FB" panose="020B0503020202020204" pitchFamily="34" charset="0"/>
              </a:rPr>
              <a:t> becomes a </a:t>
            </a:r>
            <a:r>
              <a:rPr lang="en-US" dirty="0">
                <a:solidFill>
                  <a:schemeClr val="accent6"/>
                </a:solidFill>
                <a:latin typeface="Agency FB" panose="020B0503020202020204" pitchFamily="34" charset="0"/>
              </a:rPr>
              <a:t>synostosis </a:t>
            </a:r>
            <a:r>
              <a:rPr lang="en-US" dirty="0">
                <a:latin typeface="Agency FB" panose="020B0503020202020204" pitchFamily="34" charset="0"/>
              </a:rPr>
              <a:t>(aka bony joint)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joints between the ribs and the sternum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FA883-B2BB-4248-B990-A5F91D94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6" y="4342773"/>
            <a:ext cx="2929524" cy="2375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A64AE5-3456-44DF-A02D-016CF6C0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0" y="4535622"/>
            <a:ext cx="3643009" cy="2159784"/>
          </a:xfrm>
          <a:prstGeom prst="rect">
            <a:avLst/>
          </a:prstGeom>
        </p:spPr>
      </p:pic>
      <p:pic>
        <p:nvPicPr>
          <p:cNvPr id="14" name="Picture 2" descr="https://www.sciencesource.com/Doc/TR1_WATERMARKED/8/4/f/8/SS21930876.jpg?d63689740500">
            <a:extLst>
              <a:ext uri="{FF2B5EF4-FFF2-40B4-BE49-F238E27FC236}">
                <a16:creationId xmlns:a16="http://schemas.microsoft.com/office/drawing/2014/main" id="{9B2A7E0A-42B1-4AAC-9777-D274EDE4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24" y="683452"/>
            <a:ext cx="1930359" cy="12741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i.pinimg.com/736x/a9/a2/57/a9a257260c1cb5037760f02bfe36fb43--cell-biology-physiology.jpg">
            <a:extLst>
              <a:ext uri="{FF2B5EF4-FFF2-40B4-BE49-F238E27FC236}">
                <a16:creationId xmlns:a16="http://schemas.microsoft.com/office/drawing/2014/main" id="{CB24F908-7CBE-4533-8079-4D70019C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33" y="673236"/>
            <a:ext cx="1804614" cy="12782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308B7A-0E65-4DD0-8E78-ACEF135B3ABE}"/>
              </a:ext>
            </a:extLst>
          </p:cNvPr>
          <p:cNvSpPr/>
          <p:nvPr/>
        </p:nvSpPr>
        <p:spPr>
          <a:xfrm>
            <a:off x="4806352" y="631812"/>
            <a:ext cx="4016700" cy="16995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5516E-1E39-446B-975D-AFFC1B053DB9}"/>
              </a:ext>
            </a:extLst>
          </p:cNvPr>
          <p:cNvSpPr txBox="1"/>
          <p:nvPr/>
        </p:nvSpPr>
        <p:spPr>
          <a:xfrm>
            <a:off x="7205611" y="1941286"/>
            <a:ext cx="18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fibrocartilage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269C1F-0508-485C-A968-9B53E84DE9A8}"/>
              </a:ext>
            </a:extLst>
          </p:cNvPr>
          <p:cNvSpPr/>
          <p:nvPr/>
        </p:nvSpPr>
        <p:spPr>
          <a:xfrm>
            <a:off x="189997" y="2901881"/>
            <a:ext cx="488515" cy="47114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A666B-6A93-48B9-B063-4A04A12570CD}"/>
              </a:ext>
            </a:extLst>
          </p:cNvPr>
          <p:cNvSpPr txBox="1"/>
          <p:nvPr/>
        </p:nvSpPr>
        <p:spPr>
          <a:xfrm>
            <a:off x="304328" y="2845064"/>
            <a:ext cx="48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071E48-9471-4C8A-A6C7-395A6A254BC2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Joint Classifications – Cartilaginous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C054C0-819F-443A-BA96-6696A1CBE48C}"/>
              </a:ext>
            </a:extLst>
          </p:cNvPr>
          <p:cNvSpPr txBox="1"/>
          <p:nvPr/>
        </p:nvSpPr>
        <p:spPr>
          <a:xfrm>
            <a:off x="133775" y="724919"/>
            <a:ext cx="5234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[2] cartilaginous joints:</a:t>
            </a:r>
            <a: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  <a:t> </a:t>
            </a:r>
            <a:b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held together by cartilage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      *which can be hyaline or fibrocartilage*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permit little to no movement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no synovial cavity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r>
              <a:rPr lang="en-US" sz="2000" u="sng" dirty="0">
                <a:latin typeface="Agency FB" panose="020B0503020202020204" pitchFamily="34" charset="0"/>
                <a:sym typeface="Wingdings" panose="05000000000000000000" pitchFamily="2" charset="2"/>
              </a:rPr>
              <a:t>there are 2 types: </a:t>
            </a:r>
            <a:endParaRPr lang="en-US" sz="2000" u="sng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7581F7-EF8C-4F56-BC3F-13F45BB27A9C}"/>
              </a:ext>
            </a:extLst>
          </p:cNvPr>
          <p:cNvSpPr/>
          <p:nvPr/>
        </p:nvSpPr>
        <p:spPr>
          <a:xfrm>
            <a:off x="2944915" y="4668890"/>
            <a:ext cx="812095" cy="763010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5BD336-9327-495C-AB80-6CD13365FDD1}"/>
              </a:ext>
            </a:extLst>
          </p:cNvPr>
          <p:cNvSpPr/>
          <p:nvPr/>
        </p:nvSpPr>
        <p:spPr>
          <a:xfrm>
            <a:off x="2291917" y="5027215"/>
            <a:ext cx="812095" cy="763010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CC2183-CA6D-47FF-B131-DA35A01F1FD1}"/>
              </a:ext>
            </a:extLst>
          </p:cNvPr>
          <p:cNvSpPr/>
          <p:nvPr/>
        </p:nvSpPr>
        <p:spPr>
          <a:xfrm>
            <a:off x="5928129" y="4597591"/>
            <a:ext cx="623460" cy="1330869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2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7" grpId="0" animBg="1"/>
      <p:bldP spid="19" grpId="0"/>
      <p:bldP spid="21" grpId="0" animBg="1"/>
      <p:bldP spid="22" grpId="0"/>
      <p:bldP spid="25" grpId="0"/>
      <p:bldP spid="2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7D59C-2E05-4CAD-83A8-72A865932F01}"/>
              </a:ext>
            </a:extLst>
          </p:cNvPr>
          <p:cNvSpPr txBox="1"/>
          <p:nvPr/>
        </p:nvSpPr>
        <p:spPr>
          <a:xfrm>
            <a:off x="8376101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D80EC5-C76B-4856-8B63-51C94C653DA7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4F346-A3C2-4CE6-B22A-866A3EEA34EC}"/>
              </a:ext>
            </a:extLst>
          </p:cNvPr>
          <p:cNvSpPr txBox="1"/>
          <p:nvPr/>
        </p:nvSpPr>
        <p:spPr>
          <a:xfrm>
            <a:off x="847755" y="2850470"/>
            <a:ext cx="77513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symphyses</a:t>
            </a:r>
            <a:r>
              <a:rPr lang="en-US" sz="2000" dirty="0">
                <a:latin typeface="Agency FB" panose="020B0503020202020204" pitchFamily="34" charset="0"/>
              </a:rPr>
              <a:t>: cartilaginous joint in which the ends of the articulating bones are covered with hyaline cartilage but a broad, flat disc of </a:t>
            </a:r>
            <a:r>
              <a:rPr lang="en-US" sz="2000" b="1" dirty="0">
                <a:solidFill>
                  <a:srgbClr val="C12FCE"/>
                </a:solidFill>
                <a:latin typeface="Agency FB" panose="020B0503020202020204" pitchFamily="34" charset="0"/>
              </a:rPr>
              <a:t>fibrocartilage</a:t>
            </a:r>
            <a:r>
              <a:rPr lang="en-US" sz="2000" dirty="0">
                <a:latin typeface="Agency FB" panose="020B0503020202020204" pitchFamily="34" charset="0"/>
              </a:rPr>
              <a:t> connects the bones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pubic symphysis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junction of the manubrium and body of the sternum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joints between the vertebrae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99D42-C7B8-48FB-8BBA-FDA430175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56" y="4359317"/>
            <a:ext cx="3757418" cy="249868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0E0F858-3871-4499-AF8F-41E4CFC2F870}"/>
              </a:ext>
            </a:extLst>
          </p:cNvPr>
          <p:cNvSpPr/>
          <p:nvPr/>
        </p:nvSpPr>
        <p:spPr>
          <a:xfrm>
            <a:off x="189997" y="2871598"/>
            <a:ext cx="488515" cy="47114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51504-D13A-4E9F-8644-3DDA540C6109}"/>
              </a:ext>
            </a:extLst>
          </p:cNvPr>
          <p:cNvSpPr txBox="1"/>
          <p:nvPr/>
        </p:nvSpPr>
        <p:spPr>
          <a:xfrm>
            <a:off x="260487" y="2814781"/>
            <a:ext cx="488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54D24-85B8-4F82-A220-BE279DB2C27B}"/>
              </a:ext>
            </a:extLst>
          </p:cNvPr>
          <p:cNvSpPr txBox="1"/>
          <p:nvPr/>
        </p:nvSpPr>
        <p:spPr>
          <a:xfrm>
            <a:off x="5468204" y="1931227"/>
            <a:ext cx="18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hyaline</a:t>
            </a:r>
          </a:p>
        </p:txBody>
      </p:sp>
      <p:pic>
        <p:nvPicPr>
          <p:cNvPr id="23" name="Picture 2" descr="https://www.sciencesource.com/Doc/TR1_WATERMARKED/8/4/f/8/SS21930876.jpg?d63689740500">
            <a:extLst>
              <a:ext uri="{FF2B5EF4-FFF2-40B4-BE49-F238E27FC236}">
                <a16:creationId xmlns:a16="http://schemas.microsoft.com/office/drawing/2014/main" id="{4F4AC7D9-5CFE-4EE2-BD73-A40C5B64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24" y="683452"/>
            <a:ext cx="1930359" cy="12741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i.pinimg.com/736x/a9/a2/57/a9a257260c1cb5037760f02bfe36fb43--cell-biology-physiology.jpg">
            <a:extLst>
              <a:ext uri="{FF2B5EF4-FFF2-40B4-BE49-F238E27FC236}">
                <a16:creationId xmlns:a16="http://schemas.microsoft.com/office/drawing/2014/main" id="{64229B29-1E3C-4D66-86EA-FA571C2D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33" y="673236"/>
            <a:ext cx="1804614" cy="12782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A57FE0-B5F6-4044-9C22-C5C535A558C3}"/>
              </a:ext>
            </a:extLst>
          </p:cNvPr>
          <p:cNvSpPr/>
          <p:nvPr/>
        </p:nvSpPr>
        <p:spPr>
          <a:xfrm>
            <a:off x="4806352" y="631812"/>
            <a:ext cx="4016700" cy="16995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BAC775-72FE-466C-9CA3-5F27EA4C3F77}"/>
              </a:ext>
            </a:extLst>
          </p:cNvPr>
          <p:cNvSpPr txBox="1"/>
          <p:nvPr/>
        </p:nvSpPr>
        <p:spPr>
          <a:xfrm>
            <a:off x="7205611" y="1941286"/>
            <a:ext cx="18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fibrocartilage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2C37D-03CC-46B7-8F81-7A54D976C17B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Joint Classifications – Cartilaginous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6B684-D16E-4D23-BBBF-B99551C40C8A}"/>
              </a:ext>
            </a:extLst>
          </p:cNvPr>
          <p:cNvSpPr txBox="1"/>
          <p:nvPr/>
        </p:nvSpPr>
        <p:spPr>
          <a:xfrm>
            <a:off x="133775" y="724919"/>
            <a:ext cx="5234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Agency FB" panose="020B0503020202020204" pitchFamily="34" charset="0"/>
              </a:rPr>
              <a:t>[2] cartilaginous joints:</a:t>
            </a:r>
            <a: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  <a:t> </a:t>
            </a:r>
            <a:b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held together by cartilage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      *which can be hyaline or fibrocartilage*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permit little to no movement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no synovial cavity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r>
              <a:rPr lang="en-US" sz="2000" u="sng" dirty="0">
                <a:latin typeface="Agency FB" panose="020B0503020202020204" pitchFamily="34" charset="0"/>
                <a:sym typeface="Wingdings" panose="05000000000000000000" pitchFamily="2" charset="2"/>
              </a:rPr>
              <a:t>there are 2 types: </a:t>
            </a:r>
            <a:endParaRPr lang="en-US" sz="2000" u="sng" dirty="0">
              <a:latin typeface="Agency FB" panose="020B0503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C79163-A19F-437B-A84F-C0228D154B2C}"/>
              </a:ext>
            </a:extLst>
          </p:cNvPr>
          <p:cNvSpPr/>
          <p:nvPr/>
        </p:nvSpPr>
        <p:spPr>
          <a:xfrm>
            <a:off x="4317389" y="5751576"/>
            <a:ext cx="684562" cy="649224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1" grpId="0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B9600-A2A1-4592-B029-87ADAA22535C}"/>
              </a:ext>
            </a:extLst>
          </p:cNvPr>
          <p:cNvSpPr txBox="1"/>
          <p:nvPr/>
        </p:nvSpPr>
        <p:spPr>
          <a:xfrm>
            <a:off x="8363989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28B62-D2DD-41E3-AC5C-7ABED62EF351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9AA90E-6E33-4C80-A6B3-FD799AC80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" y="2507525"/>
            <a:ext cx="4670285" cy="3391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4B806-03D1-448D-859C-A4D99EC472A0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Joint Classifications – Synovial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CD837-F71E-49FD-8F77-8C066512B086}"/>
              </a:ext>
            </a:extLst>
          </p:cNvPr>
          <p:cNvSpPr txBox="1"/>
          <p:nvPr/>
        </p:nvSpPr>
        <p:spPr>
          <a:xfrm>
            <a:off x="133775" y="724919"/>
            <a:ext cx="8186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[3] synovial joints: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</a:rPr>
              <a:t> </a:t>
            </a:r>
            <a:br>
              <a:rPr lang="en-US" sz="2000" dirty="0">
                <a:solidFill>
                  <a:schemeClr val="accent6"/>
                </a:solidFill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bones are united by the dense irregular connective tissue of an articular capsule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Agency FB" panose="020B0503020202020204" pitchFamily="34" charset="0"/>
              </a:rPr>
              <a:t> bones forming the joint have a </a:t>
            </a: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synovial cavity </a:t>
            </a:r>
            <a:r>
              <a:rPr lang="en-US" sz="2000" dirty="0">
                <a:latin typeface="Agency FB" panose="020B0503020202020204" pitchFamily="34" charset="0"/>
              </a:rPr>
              <a:t>= allows for considerable movement 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all synovial joints are </a:t>
            </a:r>
            <a:r>
              <a:rPr lang="en-US" sz="2000" dirty="0">
                <a:solidFill>
                  <a:schemeClr val="accent5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diarthroses</a:t>
            </a: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 (freely moveable) </a:t>
            </a:r>
            <a:b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</a:br>
            <a:endParaRPr lang="en-US" sz="2000" u="sng" dirty="0">
              <a:latin typeface="Agency FB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89036-B804-4B73-85C9-8B2F2BE06EE1}"/>
              </a:ext>
            </a:extLst>
          </p:cNvPr>
          <p:cNvSpPr txBox="1"/>
          <p:nvPr/>
        </p:nvSpPr>
        <p:spPr>
          <a:xfrm>
            <a:off x="5191473" y="2046999"/>
            <a:ext cx="2850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FC1"/>
                </a:solidFill>
                <a:latin typeface="Agency FB" panose="020B0503020202020204" pitchFamily="34" charset="0"/>
              </a:rPr>
              <a:t>fibrous membrane: </a:t>
            </a:r>
            <a:r>
              <a:rPr lang="en-US" dirty="0">
                <a:latin typeface="Agency FB" panose="020B0503020202020204" pitchFamily="34" charset="0"/>
              </a:rPr>
              <a:t>dense irregular connective tissue that attaches the periosteum of articulating bones</a:t>
            </a:r>
            <a:br>
              <a:rPr lang="en-US" dirty="0">
                <a:latin typeface="Agency FB" panose="020B0503020202020204" pitchFamily="34" charset="0"/>
              </a:rPr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47BBA4-6531-4EB0-BBDD-4AE7A36A34D5}"/>
              </a:ext>
            </a:extLst>
          </p:cNvPr>
          <p:cNvSpPr/>
          <p:nvPr/>
        </p:nvSpPr>
        <p:spPr>
          <a:xfrm>
            <a:off x="5179670" y="2046693"/>
            <a:ext cx="2923070" cy="981118"/>
          </a:xfrm>
          <a:prstGeom prst="rect">
            <a:avLst/>
          </a:prstGeom>
          <a:noFill/>
          <a:ln>
            <a:solidFill>
              <a:srgbClr val="718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4D22B2-58DA-4918-8375-5FC86A74AAF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711000" y="2537252"/>
            <a:ext cx="468670" cy="5743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E08D69-8B7E-4BE4-934A-610913162732}"/>
              </a:ext>
            </a:extLst>
          </p:cNvPr>
          <p:cNvCxnSpPr>
            <a:cxnSpLocks/>
          </p:cNvCxnSpPr>
          <p:nvPr/>
        </p:nvCxnSpPr>
        <p:spPr>
          <a:xfrm flipH="1" flipV="1">
            <a:off x="4804060" y="3560504"/>
            <a:ext cx="375609" cy="668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E28A54-9C90-496E-B398-5AB224A73496}"/>
              </a:ext>
            </a:extLst>
          </p:cNvPr>
          <p:cNvSpPr/>
          <p:nvPr/>
        </p:nvSpPr>
        <p:spPr>
          <a:xfrm>
            <a:off x="5179669" y="3154673"/>
            <a:ext cx="3782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gency FB" panose="020B0503020202020204" pitchFamily="34" charset="0"/>
              </a:rPr>
              <a:t>synovial membrane: </a:t>
            </a:r>
            <a:r>
              <a:rPr lang="en-US" dirty="0">
                <a:latin typeface="Agency FB" panose="020B0503020202020204" pitchFamily="34" charset="0"/>
              </a:rPr>
              <a:t>areolar connective tissue w/elastic fibers that houses </a:t>
            </a:r>
            <a:r>
              <a:rPr lang="en-US" dirty="0" err="1">
                <a:latin typeface="Agency FB" panose="020B0503020202020204" pitchFamily="34" charset="0"/>
              </a:rPr>
              <a:t>synoviocytes</a:t>
            </a:r>
            <a:r>
              <a:rPr lang="en-US" dirty="0">
                <a:latin typeface="Agency FB" panose="020B0503020202020204" pitchFamily="34" charset="0"/>
              </a:rPr>
              <a:t> = cells that secrete synovial fluid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4D9811-F8AD-493B-B734-8620EB864A1D}"/>
              </a:ext>
            </a:extLst>
          </p:cNvPr>
          <p:cNvSpPr/>
          <p:nvPr/>
        </p:nvSpPr>
        <p:spPr>
          <a:xfrm>
            <a:off x="5179670" y="3151880"/>
            <a:ext cx="373573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4A5E74-5629-489D-ADB6-0F5D103D3E87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572000" y="4662131"/>
            <a:ext cx="607670" cy="3647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88060-179D-45D1-A582-3B6EE1777AFB}"/>
              </a:ext>
            </a:extLst>
          </p:cNvPr>
          <p:cNvSpPr/>
          <p:nvPr/>
        </p:nvSpPr>
        <p:spPr>
          <a:xfrm>
            <a:off x="5191473" y="4202604"/>
            <a:ext cx="3782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gency FB" panose="020B0503020202020204" pitchFamily="34" charset="0"/>
              </a:rPr>
              <a:t>synovial fluid: </a:t>
            </a:r>
            <a:r>
              <a:rPr lang="en-US" dirty="0">
                <a:latin typeface="Agency FB" panose="020B0503020202020204" pitchFamily="34" charset="0"/>
              </a:rPr>
              <a:t>viscous liquid, containing hyaluronic acid, that cushions the joints and reduces friction between articulating bones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9B9408-DCBD-48DB-A2B5-F1ACD0B0A276}"/>
              </a:ext>
            </a:extLst>
          </p:cNvPr>
          <p:cNvSpPr/>
          <p:nvPr/>
        </p:nvSpPr>
        <p:spPr>
          <a:xfrm>
            <a:off x="5179670" y="4200466"/>
            <a:ext cx="3425379" cy="9233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BA6E2-C220-4ECD-B401-2642CC54378F}"/>
              </a:ext>
            </a:extLst>
          </p:cNvPr>
          <p:cNvSpPr/>
          <p:nvPr/>
        </p:nvSpPr>
        <p:spPr>
          <a:xfrm>
            <a:off x="5156204" y="5209924"/>
            <a:ext cx="3782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18FC1"/>
                </a:solidFill>
                <a:latin typeface="Agency FB" panose="020B0503020202020204" pitchFamily="34" charset="0"/>
              </a:rPr>
              <a:t>articular cartilage: </a:t>
            </a:r>
            <a:r>
              <a:rPr lang="en-US" dirty="0">
                <a:latin typeface="Agency FB" panose="020B0503020202020204" pitchFamily="34" charset="0"/>
              </a:rPr>
              <a:t>layer of hyaline cartilage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(2-4mm thick) that covers the surface of articulating bones at synovial joints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1495DE-C497-43F6-AACE-1BD13C673A2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476752" y="4200466"/>
            <a:ext cx="2679452" cy="14711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8CEC5-6926-4282-866B-19A3FFEBA986}"/>
              </a:ext>
            </a:extLst>
          </p:cNvPr>
          <p:cNvSpPr/>
          <p:nvPr/>
        </p:nvSpPr>
        <p:spPr>
          <a:xfrm>
            <a:off x="5179668" y="5242182"/>
            <a:ext cx="3735731" cy="839242"/>
          </a:xfrm>
          <a:prstGeom prst="rect">
            <a:avLst/>
          </a:prstGeom>
          <a:noFill/>
          <a:ln>
            <a:solidFill>
              <a:srgbClr val="718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6" grpId="0"/>
      <p:bldP spid="17" grpId="0" animBg="1"/>
      <p:bldP spid="20" grpId="0"/>
      <p:bldP spid="21" grpId="0" animBg="1"/>
      <p:bldP spid="23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yfamilyphysio.com.au/wp-content/uploads/2020/06/MCL-Ligs--768x1024.png">
            <a:extLst>
              <a:ext uri="{FF2B5EF4-FFF2-40B4-BE49-F238E27FC236}">
                <a16:creationId xmlns:a16="http://schemas.microsoft.com/office/drawing/2014/main" id="{155CB0A0-41DD-4F23-A534-9C21BC13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50" y="1657888"/>
            <a:ext cx="3153220" cy="42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B9600-A2A1-4592-B029-87ADAA22535C}"/>
              </a:ext>
            </a:extLst>
          </p:cNvPr>
          <p:cNvSpPr txBox="1"/>
          <p:nvPr/>
        </p:nvSpPr>
        <p:spPr>
          <a:xfrm>
            <a:off x="8370045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28B62-D2DD-41E3-AC5C-7ABED62EF351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AF8B6-F672-4AEE-8F38-DE01B08D716F}"/>
              </a:ext>
            </a:extLst>
          </p:cNvPr>
          <p:cNvSpPr txBox="1"/>
          <p:nvPr/>
        </p:nvSpPr>
        <p:spPr>
          <a:xfrm>
            <a:off x="133773" y="645790"/>
            <a:ext cx="869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[1] accessory ligaments:</a:t>
            </a:r>
            <a:r>
              <a:rPr lang="en-US" sz="2000" dirty="0">
                <a:latin typeface="Agency FB" panose="020B0503020202020204" pitchFamily="34" charset="0"/>
              </a:rPr>
              <a:t> (aka </a:t>
            </a:r>
            <a:r>
              <a:rPr lang="en-US" sz="2000" i="1" dirty="0">
                <a:latin typeface="Agency FB" panose="020B0503020202020204" pitchFamily="34" charset="0"/>
              </a:rPr>
              <a:t>extra and intra </a:t>
            </a:r>
            <a:r>
              <a:rPr lang="en-US" sz="2000" dirty="0">
                <a:latin typeface="Agency FB" panose="020B0503020202020204" pitchFamily="34" charset="0"/>
              </a:rPr>
              <a:t>capsular ligaments)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</a:rPr>
              <a:t>highly adapted for resisting strain; prevent extreme movements that may damage the articulation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F9F1B-C7EA-4175-9AD6-65B5E929CC7D}"/>
              </a:ext>
            </a:extLst>
          </p:cNvPr>
          <p:cNvSpPr/>
          <p:nvPr/>
        </p:nvSpPr>
        <p:spPr>
          <a:xfrm>
            <a:off x="527288" y="1486683"/>
            <a:ext cx="6442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gency FB" panose="020B0503020202020204" pitchFamily="34" charset="0"/>
              </a:rPr>
              <a:t>extracapsular ligaments: </a:t>
            </a:r>
            <a:r>
              <a:rPr lang="en-US" dirty="0">
                <a:latin typeface="Agency FB" panose="020B0503020202020204" pitchFamily="34" charset="0"/>
              </a:rPr>
              <a:t>lie outside of the articular capsule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fibular </a:t>
            </a:r>
            <a:r>
              <a:rPr lang="en-US" b="1" dirty="0">
                <a:solidFill>
                  <a:schemeClr val="accent1"/>
                </a:solidFill>
                <a:latin typeface="Agency FB" panose="020B0503020202020204" pitchFamily="34" charset="0"/>
              </a:rPr>
              <a:t>(LCL) </a:t>
            </a:r>
            <a:r>
              <a:rPr lang="en-US" dirty="0">
                <a:latin typeface="Agency FB" panose="020B0503020202020204" pitchFamily="34" charset="0"/>
              </a:rPr>
              <a:t>and tibial </a:t>
            </a:r>
            <a:r>
              <a:rPr lang="en-US" b="1" dirty="0">
                <a:solidFill>
                  <a:schemeClr val="accent1"/>
                </a:solidFill>
                <a:latin typeface="Agency FB" panose="020B0503020202020204" pitchFamily="34" charset="0"/>
              </a:rPr>
              <a:t>(MCL) </a:t>
            </a:r>
            <a:r>
              <a:rPr lang="en-US" dirty="0">
                <a:latin typeface="Agency FB" panose="020B0503020202020204" pitchFamily="34" charset="0"/>
              </a:rPr>
              <a:t>collateral ligaments of the knee joint 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E812E-30D9-41E9-83EA-5F91528320F5}"/>
              </a:ext>
            </a:extLst>
          </p:cNvPr>
          <p:cNvSpPr/>
          <p:nvPr/>
        </p:nvSpPr>
        <p:spPr>
          <a:xfrm>
            <a:off x="527288" y="221589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gency FB" panose="020B0503020202020204" pitchFamily="34" charset="0"/>
              </a:rPr>
              <a:t>intracapsular ligaments: </a:t>
            </a:r>
            <a:r>
              <a:rPr lang="en-US" dirty="0">
                <a:latin typeface="Agency FB" panose="020B0503020202020204" pitchFamily="34" charset="0"/>
              </a:rPr>
              <a:t>occur within the articular capsule but are excluded from the synovial cavity by folds of the synovial membrane </a:t>
            </a:r>
            <a:br>
              <a:rPr lang="en-US" dirty="0">
                <a:latin typeface="Agency FB" panose="020B0503020202020204" pitchFamily="34" charset="0"/>
              </a:rPr>
            </a:br>
            <a:r>
              <a:rPr lang="en-US" dirty="0">
                <a:latin typeface="Agency FB" panose="020B0503020202020204" pitchFamily="34" charset="0"/>
              </a:rPr>
              <a:t>ex. anterior </a:t>
            </a:r>
            <a:r>
              <a:rPr lang="en-US" b="1" dirty="0">
                <a:solidFill>
                  <a:schemeClr val="accent1"/>
                </a:solidFill>
                <a:latin typeface="Agency FB" panose="020B0503020202020204" pitchFamily="34" charset="0"/>
              </a:rPr>
              <a:t>(ACL) </a:t>
            </a:r>
            <a:r>
              <a:rPr lang="en-US" dirty="0">
                <a:latin typeface="Agency FB" panose="020B0503020202020204" pitchFamily="34" charset="0"/>
              </a:rPr>
              <a:t>and posterior </a:t>
            </a:r>
            <a:r>
              <a:rPr lang="en-US" b="1" dirty="0">
                <a:solidFill>
                  <a:schemeClr val="accent1"/>
                </a:solidFill>
                <a:latin typeface="Agency FB" panose="020B0503020202020204" pitchFamily="34" charset="0"/>
              </a:rPr>
              <a:t>(PCL) </a:t>
            </a:r>
            <a:r>
              <a:rPr lang="en-US" dirty="0">
                <a:latin typeface="Agency FB" panose="020B0503020202020204" pitchFamily="34" charset="0"/>
              </a:rPr>
              <a:t>cruciate ligaments of the knee joint 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78F11-18E3-4267-A5BB-5A030BB4F6FF}"/>
              </a:ext>
            </a:extLst>
          </p:cNvPr>
          <p:cNvSpPr txBox="1"/>
          <p:nvPr/>
        </p:nvSpPr>
        <p:spPr>
          <a:xfrm>
            <a:off x="5777707" y="5858267"/>
            <a:ext cx="181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gency FB" panose="020B0503020202020204" pitchFamily="34" charset="0"/>
              </a:rPr>
              <a:t>anterior view (patella removed)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F125-B0B5-4896-9C0C-5F8255A1A3E4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Synovial Joints – Accessory Structures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6E414-C491-4DCC-B81E-71ADD2135CEF}"/>
              </a:ext>
            </a:extLst>
          </p:cNvPr>
          <p:cNvSpPr/>
          <p:nvPr/>
        </p:nvSpPr>
        <p:spPr>
          <a:xfrm>
            <a:off x="5226428" y="4264763"/>
            <a:ext cx="405308" cy="295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82955-971A-429A-96C0-3B1DDF8C0B62}"/>
              </a:ext>
            </a:extLst>
          </p:cNvPr>
          <p:cNvSpPr/>
          <p:nvPr/>
        </p:nvSpPr>
        <p:spPr>
          <a:xfrm>
            <a:off x="7873749" y="2985843"/>
            <a:ext cx="405308" cy="295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A7922A-A074-4E78-AE00-F7E3AE10CF68}"/>
              </a:ext>
            </a:extLst>
          </p:cNvPr>
          <p:cNvSpPr/>
          <p:nvPr/>
        </p:nvSpPr>
        <p:spPr>
          <a:xfrm>
            <a:off x="7165141" y="2161386"/>
            <a:ext cx="405308" cy="295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C3FFF-8FC8-4ABC-851B-45B1C6FDFF6A}"/>
              </a:ext>
            </a:extLst>
          </p:cNvPr>
          <p:cNvSpPr/>
          <p:nvPr/>
        </p:nvSpPr>
        <p:spPr>
          <a:xfrm>
            <a:off x="7428351" y="4602281"/>
            <a:ext cx="405308" cy="29512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24" grpId="0"/>
      <p:bldP spid="27" grpId="0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B9600-A2A1-4592-B029-87ADAA22535C}"/>
              </a:ext>
            </a:extLst>
          </p:cNvPr>
          <p:cNvSpPr txBox="1"/>
          <p:nvPr/>
        </p:nvSpPr>
        <p:spPr>
          <a:xfrm>
            <a:off x="8376101" y="6257040"/>
            <a:ext cx="50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gency FB" panose="020B0503020202020204" pitchFamily="34" charset="0"/>
              </a:rPr>
              <a:t>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428B62-D2DD-41E3-AC5C-7ABED62EF351}"/>
              </a:ext>
            </a:extLst>
          </p:cNvPr>
          <p:cNvSpPr/>
          <p:nvPr/>
        </p:nvSpPr>
        <p:spPr>
          <a:xfrm>
            <a:off x="8515350" y="6308246"/>
            <a:ext cx="400050" cy="3592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CA6E8D-7DAA-45BB-9716-BAA0ABD21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48" y="2046045"/>
            <a:ext cx="3335552" cy="272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E3C9A-AEA1-481C-A34F-B531403F5491}"/>
              </a:ext>
            </a:extLst>
          </p:cNvPr>
          <p:cNvSpPr txBox="1"/>
          <p:nvPr/>
        </p:nvSpPr>
        <p:spPr>
          <a:xfrm>
            <a:off x="133773" y="645790"/>
            <a:ext cx="869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  <a:latin typeface="Agency FB" panose="020B0503020202020204" pitchFamily="34" charset="0"/>
              </a:rPr>
              <a:t>[2] articular discs:</a:t>
            </a:r>
            <a:r>
              <a:rPr lang="en-US" sz="2000" dirty="0">
                <a:latin typeface="Agency FB" panose="020B0503020202020204" pitchFamily="34" charset="0"/>
              </a:rPr>
              <a:t> (aka menisci) crescent-shaped pads of fibrocartilage between articular surfaces of the bones that attach to the fibrous capsule</a:t>
            </a:r>
            <a:br>
              <a:rPr lang="en-US" sz="2000" dirty="0">
                <a:latin typeface="Agency FB" panose="020B0503020202020204" pitchFamily="34" charset="0"/>
              </a:rPr>
            </a:br>
            <a:r>
              <a:rPr lang="en-US" sz="2000" dirty="0">
                <a:latin typeface="Agency FB" panose="020B0503020202020204" pitchFamily="34" charset="0"/>
                <a:sym typeface="Wingdings" panose="05000000000000000000" pitchFamily="2" charset="2"/>
              </a:rPr>
              <a:t> ex. in each knee, there is both a lateral and medial meniscus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705122-4D65-45B3-A0DE-F0DC55C3C173}"/>
              </a:ext>
            </a:extLst>
          </p:cNvPr>
          <p:cNvSpPr txBox="1"/>
          <p:nvPr/>
        </p:nvSpPr>
        <p:spPr>
          <a:xfrm>
            <a:off x="133773" y="64579"/>
            <a:ext cx="64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Synovial Joints – Accessory Structures </a:t>
            </a:r>
          </a:p>
        </p:txBody>
      </p:sp>
      <p:pic>
        <p:nvPicPr>
          <p:cNvPr id="2050" name="Picture 2" descr="Meniskusriss als Symptom: Wie geht's den Knien? - Atomium Culture - FAZ">
            <a:extLst>
              <a:ext uri="{FF2B5EF4-FFF2-40B4-BE49-F238E27FC236}">
                <a16:creationId xmlns:a16="http://schemas.microsoft.com/office/drawing/2014/main" id="{092C651D-B078-4843-9CF0-4E3134FA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" y="2046045"/>
            <a:ext cx="5454400" cy="272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5A466E-68A3-4FB4-994E-9E69C9A4C786}"/>
              </a:ext>
            </a:extLst>
          </p:cNvPr>
          <p:cNvSpPr/>
          <p:nvPr/>
        </p:nvSpPr>
        <p:spPr>
          <a:xfrm>
            <a:off x="6725770" y="3542069"/>
            <a:ext cx="405308" cy="2951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ABACB9-6E49-4528-B015-58A74BF2A2D0}"/>
              </a:ext>
            </a:extLst>
          </p:cNvPr>
          <p:cNvSpPr/>
          <p:nvPr/>
        </p:nvSpPr>
        <p:spPr>
          <a:xfrm>
            <a:off x="7242653" y="3585468"/>
            <a:ext cx="405308" cy="2951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988051-3054-4A10-8D35-049CB123ED55}"/>
              </a:ext>
            </a:extLst>
          </p:cNvPr>
          <p:cNvCxnSpPr>
            <a:cxnSpLocks/>
          </p:cNvCxnSpPr>
          <p:nvPr/>
        </p:nvCxnSpPr>
        <p:spPr>
          <a:xfrm>
            <a:off x="1090014" y="3429000"/>
            <a:ext cx="0" cy="31011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E5EDF-8105-4DFB-A7BC-7B3FD5C71984}"/>
              </a:ext>
            </a:extLst>
          </p:cNvPr>
          <p:cNvCxnSpPr>
            <a:cxnSpLocks/>
          </p:cNvCxnSpPr>
          <p:nvPr/>
        </p:nvCxnSpPr>
        <p:spPr>
          <a:xfrm>
            <a:off x="1793476" y="3379518"/>
            <a:ext cx="0" cy="310114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AF195-4B6E-4CCC-A5D9-B7B5972F650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478960" y="3405981"/>
            <a:ext cx="82947" cy="17948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4F5437-816E-45AE-AED9-AE05A261D6E2}"/>
              </a:ext>
            </a:extLst>
          </p:cNvPr>
          <p:cNvSpPr txBox="1"/>
          <p:nvPr/>
        </p:nvSpPr>
        <p:spPr>
          <a:xfrm>
            <a:off x="4099713" y="3067427"/>
            <a:ext cx="758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tear</a:t>
            </a:r>
            <a:endParaRPr lang="en-US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EC2868-3DF0-468C-984C-B5952FB6DF9A}"/>
              </a:ext>
            </a:extLst>
          </p:cNvPr>
          <p:cNvSpPr/>
          <p:nvPr/>
        </p:nvSpPr>
        <p:spPr>
          <a:xfrm>
            <a:off x="4369345" y="3646924"/>
            <a:ext cx="535703" cy="40429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88815-B3C3-4264-9846-1FB65E463B22}"/>
              </a:ext>
            </a:extLst>
          </p:cNvPr>
          <p:cNvSpPr txBox="1"/>
          <p:nvPr/>
        </p:nvSpPr>
        <p:spPr>
          <a:xfrm>
            <a:off x="81175" y="4783222"/>
            <a:ext cx="641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MRI, knee, sagittal view</a:t>
            </a:r>
            <a:br>
              <a:rPr lang="en-US" sz="1400" dirty="0"/>
            </a:br>
            <a:r>
              <a:rPr lang="en-US" sz="1400" dirty="0"/>
              <a:t>right: meniscus tear  </a:t>
            </a:r>
          </a:p>
        </p:txBody>
      </p:sp>
    </p:spTree>
    <p:extLst>
      <p:ext uri="{BB962C8B-B14F-4D97-AF65-F5344CB8AC3E}">
        <p14:creationId xmlns:p14="http://schemas.microsoft.com/office/powerpoint/2010/main" val="25044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23" grpId="0"/>
      <p:bldP spid="24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3980</TotalTime>
  <Words>1891</Words>
  <Application>Microsoft Office PowerPoint</Application>
  <PresentationFormat>On-screen Show (4:3)</PresentationFormat>
  <Paragraphs>131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Dingess, Paige</dc:creator>
  <cp:lastModifiedBy>Dingess, Paige</cp:lastModifiedBy>
  <cp:revision>116</cp:revision>
  <dcterms:created xsi:type="dcterms:W3CDTF">2021-10-13T01:05:08Z</dcterms:created>
  <dcterms:modified xsi:type="dcterms:W3CDTF">2023-08-27T02:53:23Z</dcterms:modified>
</cp:coreProperties>
</file>